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 id="2147483689" r:id="rId5"/>
    <p:sldMasterId id="2147483701" r:id="rId6"/>
    <p:sldMasterId id="2147483752" r:id="rId7"/>
  </p:sldMasterIdLst>
  <p:notesMasterIdLst>
    <p:notesMasterId r:id="rId44"/>
  </p:notesMasterIdLst>
  <p:handoutMasterIdLst>
    <p:handoutMasterId r:id="rId45"/>
  </p:handoutMasterIdLst>
  <p:sldIdLst>
    <p:sldId id="297" r:id="rId8"/>
    <p:sldId id="337" r:id="rId9"/>
    <p:sldId id="363" r:id="rId10"/>
    <p:sldId id="364" r:id="rId11"/>
    <p:sldId id="365" r:id="rId12"/>
    <p:sldId id="368" r:id="rId13"/>
    <p:sldId id="366" r:id="rId14"/>
    <p:sldId id="367" r:id="rId15"/>
    <p:sldId id="369" r:id="rId16"/>
    <p:sldId id="370" r:id="rId17"/>
    <p:sldId id="371" r:id="rId18"/>
    <p:sldId id="372" r:id="rId19"/>
    <p:sldId id="373" r:id="rId20"/>
    <p:sldId id="374" r:id="rId21"/>
    <p:sldId id="379" r:id="rId22"/>
    <p:sldId id="381" r:id="rId23"/>
    <p:sldId id="380" r:id="rId24"/>
    <p:sldId id="386" r:id="rId25"/>
    <p:sldId id="385" r:id="rId26"/>
    <p:sldId id="390" r:id="rId27"/>
    <p:sldId id="413" r:id="rId28"/>
    <p:sldId id="398" r:id="rId29"/>
    <p:sldId id="400" r:id="rId30"/>
    <p:sldId id="401" r:id="rId31"/>
    <p:sldId id="402" r:id="rId32"/>
    <p:sldId id="357" r:id="rId33"/>
    <p:sldId id="359" r:id="rId34"/>
    <p:sldId id="353" r:id="rId35"/>
    <p:sldId id="356" r:id="rId36"/>
    <p:sldId id="355" r:id="rId37"/>
    <p:sldId id="354" r:id="rId38"/>
    <p:sldId id="416" r:id="rId39"/>
    <p:sldId id="403" r:id="rId40"/>
    <p:sldId id="414" r:id="rId41"/>
    <p:sldId id="411" r:id="rId42"/>
    <p:sldId id="415"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14C52-5972-4325-BD10-4461F9B19B98}" v="71" dt="2020-11-05T19:42:28.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135" autoAdjust="0"/>
  </p:normalViewPr>
  <p:slideViewPr>
    <p:cSldViewPr snapToGrid="0">
      <p:cViewPr varScale="1">
        <p:scale>
          <a:sx n="109" d="100"/>
          <a:sy n="109" d="100"/>
        </p:scale>
        <p:origin x="762" y="132"/>
      </p:cViewPr>
      <p:guideLst>
        <p:guide orient="horz" pos="1620"/>
        <p:guide pos="5470"/>
        <p:guide pos="28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6" d="100"/>
        <a:sy n="86" d="100"/>
      </p:scale>
      <p:origin x="0" y="-2574"/>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11/5/2020</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11/5/2020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erasic.com.tw/cgi-bin/page/archive.pl?Language=English&amp;amp;CategoryNo=167&amp;amp;No=83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r>
              <a:rPr lang="en-US" baseline="0" dirty="0"/>
              <a:t> to Introduction to FPGA Design in Quartus. My name is Haley and I’m an FPGA engineer at Intel. FPGA stands for Field Programmable Gate Array and is a type of semiconductor that is very flexible and can be programmed for a wide range of applications. The term “field” refers to allowing the user to program and reprogram the device as opposed to in a semiconductor manufacturing plant and “gate array” refers to its regular repeating structure.</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3701247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10</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a:t>
            </a:r>
            <a:r>
              <a:rPr lang="en-US" baseline="0" dirty="0"/>
              <a:t> using an array of many 2 to 1 muxes, we can build what is called a look-up table, or LUT. </a:t>
            </a:r>
            <a:r>
              <a:rPr lang="en-US" dirty="0">
                <a:latin typeface="Arial" charset="0"/>
              </a:rPr>
              <a:t>The logic is called a lookup table because the output is selected by “looking up” the correct programmed level and routing it through the multiplexers based on the LUT input signals.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charset="0"/>
              </a:rPr>
              <a:t>This example is of a 4-input LUT, which is actually built by muxing the outputs of two 3-input LUTs. Each tier of the design aligns with a different input, A, B, C, or D. It is important to note that the inputs to a LUT function are used as the select bits for the cascaded muxes.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charset="0"/>
              </a:rPr>
              <a:t>Let’s walk through an example to understand how it works.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charset="0"/>
              </a:rPr>
              <a:t>The green boxes at the top of this diagram correspond to various signals from other parts of our design. Here we have 16 of them and we can imagine them being numbered 0 to 15. Therefore,  with just one 4-input LUT we can design a circuit that selects any one of those signals to get passed to our output, 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Arial" charset="0"/>
            </a:endParaRPr>
          </a:p>
          <a:p>
            <a:pPr eaLnBrk="1" hangingPunct="1"/>
            <a:r>
              <a:rPr lang="en-US" dirty="0"/>
              <a:t>Each</a:t>
            </a:r>
            <a:r>
              <a:rPr lang="en-US" baseline="0" dirty="0"/>
              <a:t> entry is coded as 4-bit Boolean with A, B, C, and D representing each of the bits.</a:t>
            </a:r>
          </a:p>
          <a:p>
            <a:pPr eaLnBrk="1" hangingPunct="1"/>
            <a:endParaRPr lang="en-US" baseline="0" dirty="0"/>
          </a:p>
          <a:p>
            <a:pPr eaLnBrk="1" hangingPunct="1"/>
            <a:r>
              <a:rPr lang="en-US" baseline="0" dirty="0"/>
              <a:t>If you follow the red path in reverse from bottom to top, you will see by setting bit A to 0, bit B to 1, bit C to 0 and bit D to 1, we get the 6</a:t>
            </a:r>
            <a:r>
              <a:rPr lang="en-US" baseline="30000" dirty="0"/>
              <a:t>th</a:t>
            </a:r>
            <a:r>
              <a:rPr lang="en-US" baseline="0" dirty="0"/>
              <a:t> green box. So the input code 0101 corresponds to a 1 being passed to output Y. If you are familiar with Boolean counting, you will recognize that 0101 represents the number 5, which is the 6</a:t>
            </a:r>
            <a:r>
              <a:rPr lang="en-US" baseline="30000" dirty="0"/>
              <a:t>th</a:t>
            </a:r>
            <a:r>
              <a:rPr lang="en-US" baseline="0" dirty="0"/>
              <a:t> value in a number sequence beginning with 0. Similarly, to get the first box, we would have code 0000, and to get the last box we would have code 1111, which is 15 in Boolean. Therefore, by using just 4 select bits, you can create any logic you need. The path show here corresponds to  “not A” and B and “not C” and D.</a:t>
            </a:r>
          </a:p>
          <a:p>
            <a:pPr eaLnBrk="1" hangingPunct="1"/>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As</a:t>
            </a:r>
            <a:r>
              <a:rPr lang="en-US" baseline="0" dirty="0">
                <a:latin typeface="Arial" charset="0"/>
              </a:rPr>
              <a:t> a designer using the Quartus Prime tools, you will be able to see which logic function Quartus Prime assigned to a particular lookup table in your design.</a:t>
            </a:r>
            <a:endParaRPr lang="en-US" dirty="0">
              <a:latin typeface="Arial" charset="0"/>
            </a:endParaRPr>
          </a:p>
          <a:p>
            <a:pPr eaLnBrk="1" hangingPunct="1"/>
            <a:endParaRPr lang="en-US" baseline="0" dirty="0"/>
          </a:p>
          <a:p>
            <a:pPr eaLnBrk="1" hangingPunct="1"/>
            <a:endParaRPr lang="en-US" baseline="0" dirty="0"/>
          </a:p>
          <a:p>
            <a:pPr eaLnBrk="1" hangingPunct="1"/>
            <a:endParaRPr lang="en-US" dirty="0"/>
          </a:p>
        </p:txBody>
      </p:sp>
    </p:spTree>
    <p:extLst>
      <p:ext uri="{BB962C8B-B14F-4D97-AF65-F5344CB8AC3E}">
        <p14:creationId xmlns:p14="http://schemas.microsoft.com/office/powerpoint/2010/main" val="204568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11</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eaLnBrk="1" hangingPunct="1"/>
            <a:r>
              <a:rPr lang="en-US" dirty="0"/>
              <a:t>Now that we have discussed the foundations of digital</a:t>
            </a:r>
            <a:r>
              <a:rPr lang="en-US" baseline="0" dirty="0"/>
              <a:t> logic, we can begin to see how these circuits can be combined to build custom programmable hardware. </a:t>
            </a:r>
          </a:p>
          <a:p>
            <a:pPr eaLnBrk="1" hangingPunct="1"/>
            <a:endParaRPr lang="en-US" baseline="0" dirty="0"/>
          </a:p>
          <a:p>
            <a:pPr eaLnBrk="1" hangingPunct="1"/>
            <a:r>
              <a:rPr lang="en-US" baseline="0" dirty="0"/>
              <a:t>In Intel’s high-end FPGAs we have a unit called an “Adaptive Logic Module” or A-L-M. </a:t>
            </a:r>
            <a:r>
              <a:rPr lang="en-US" altLang="en-US" baseline="0" dirty="0"/>
              <a:t>In this variation of the ALM, there is an 8 input lookup table, 2 adders and 2 registers. The Quartus Prime tools efficiently synthesize your hardware description language into these adaptive logic modules, deciding what logic function gets mapped to the combinational logic and adders, and whether to synchronize the outputs with the embedded registers or bypass them. </a:t>
            </a:r>
          </a:p>
          <a:p>
            <a:pPr eaLnBrk="1" hangingPunct="1"/>
            <a:endParaRPr lang="en-US" altLang="en-US" baseline="0" dirty="0"/>
          </a:p>
          <a:p>
            <a:pPr eaLnBrk="1" hangingPunct="1"/>
            <a:r>
              <a:rPr lang="en-US" altLang="en-US" baseline="0" dirty="0"/>
              <a:t>Sets of 10 ALMs are linked together to create a Logic Array Block, or LAB. Most of the occurrences of a LAB in an FPGA are fully customizable, however in order to achieve greater performance for certain common functions, some dedicated LABs will  have a different structure. We will learn more about that soon.</a:t>
            </a:r>
          </a:p>
          <a:p>
            <a:pPr eaLnBrk="1" hangingPunct="1"/>
            <a:endParaRPr lang="en-US" altLang="en-US" baseline="0" dirty="0"/>
          </a:p>
          <a:p>
            <a:pPr eaLnBrk="1" hangingPunct="1"/>
            <a:r>
              <a:rPr lang="en-US" altLang="en-US" baseline="0" dirty="0"/>
              <a:t>It is also important to note that different FPGA vendors build their logic blocks in different ways, or refer to them by different names, so it is beneficial to research the architecture of the specific device you are using. </a:t>
            </a:r>
            <a:endParaRPr lang="en-US" altLang="en-US" dirty="0"/>
          </a:p>
          <a:p>
            <a:pPr eaLnBrk="1" hangingPunct="1"/>
            <a:endParaRPr lang="en-US" baseline="0" dirty="0"/>
          </a:p>
          <a:p>
            <a:pPr eaLnBrk="1" hangingPunct="1"/>
            <a:endParaRPr lang="en-US" dirty="0"/>
          </a:p>
        </p:txBody>
      </p:sp>
    </p:spTree>
    <p:extLst>
      <p:ext uri="{BB962C8B-B14F-4D97-AF65-F5344CB8AC3E}">
        <p14:creationId xmlns:p14="http://schemas.microsoft.com/office/powerpoint/2010/main" val="2982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12</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eaLnBrk="1" hangingPunct="1">
              <a:spcBef>
                <a:spcPct val="0"/>
              </a:spcBef>
            </a:pPr>
            <a:r>
              <a:rPr lang="en-US" dirty="0">
                <a:latin typeface="Arial" charset="0"/>
              </a:rPr>
              <a:t>In order to build the array, as referenced in the name “field programmable gate array” the logic</a:t>
            </a:r>
            <a:r>
              <a:rPr lang="en-US" baseline="0" dirty="0">
                <a:latin typeface="Arial" charset="0"/>
              </a:rPr>
              <a:t> array blocks we learned about in the last slide are arranged in a grid with routing placed in the spaces between the rows and columns, similar to the streets in a large city.</a:t>
            </a:r>
          </a:p>
          <a:p>
            <a:pPr marL="0" indent="0" eaLnBrk="1" hangingPunct="1">
              <a:spcBef>
                <a:spcPct val="0"/>
              </a:spcBef>
              <a:buFont typeface="Arial" panose="020B0604020202020204" pitchFamily="34" charset="0"/>
              <a:buNone/>
            </a:pPr>
            <a:endParaRPr lang="en-US" baseline="0" dirty="0">
              <a:latin typeface="Arial" charset="0"/>
            </a:endParaRPr>
          </a:p>
          <a:p>
            <a:pPr marL="0" indent="0" eaLnBrk="1" hangingPunct="1">
              <a:spcBef>
                <a:spcPct val="0"/>
              </a:spcBef>
              <a:buFont typeface="Arial" panose="020B0604020202020204" pitchFamily="34" charset="0"/>
              <a:buNone/>
            </a:pPr>
            <a:r>
              <a:rPr lang="en-US" baseline="0" dirty="0">
                <a:latin typeface="Arial" charset="0"/>
              </a:rPr>
              <a:t>These </a:t>
            </a:r>
            <a:r>
              <a:rPr lang="en-US" dirty="0">
                <a:latin typeface="Arial" charset="0"/>
              </a:rPr>
              <a:t>row or column interconnects may span the entire length or width of the device or only a smaller segment, covering only a few LABs in a row or column.</a:t>
            </a:r>
            <a:r>
              <a:rPr lang="en-US" baseline="0" dirty="0">
                <a:latin typeface="Arial" charset="0"/>
              </a:rPr>
              <a:t> These segmented interconnects allow for greater power efficiency in the final design.</a:t>
            </a:r>
            <a:endParaRPr lang="en-US" dirty="0">
              <a:latin typeface="Arial" charset="0"/>
            </a:endParaRPr>
          </a:p>
          <a:p>
            <a:pPr eaLnBrk="1" hangingPunct="1">
              <a:spcBef>
                <a:spcPct val="0"/>
              </a:spcBef>
            </a:pPr>
            <a:endParaRPr lang="en-US" dirty="0">
              <a:latin typeface="Arial" charset="0"/>
            </a:endParaRPr>
          </a:p>
          <a:p>
            <a:pPr eaLnBrk="1" hangingPunct="1"/>
            <a:endParaRPr lang="en-US" dirty="0"/>
          </a:p>
        </p:txBody>
      </p:sp>
    </p:spTree>
    <p:extLst>
      <p:ext uri="{BB962C8B-B14F-4D97-AF65-F5344CB8AC3E}">
        <p14:creationId xmlns:p14="http://schemas.microsoft.com/office/powerpoint/2010/main" val="2265345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13</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marL="0" indent="0" defTabSz="685800">
              <a:spcBef>
                <a:spcPts val="1350"/>
              </a:spcBef>
              <a:buClr>
                <a:prstClr val="white"/>
              </a:buClr>
              <a:buFont typeface="Arial" panose="020B0604020202020204" pitchFamily="34" charset="0"/>
              <a:buNone/>
            </a:pPr>
            <a:r>
              <a:rPr lang="en-US" sz="1200" dirty="0">
                <a:solidFill>
                  <a:prstClr val="white"/>
                </a:solidFill>
              </a:rPr>
              <a:t>This</a:t>
            </a:r>
            <a:r>
              <a:rPr lang="en-US" sz="1200" baseline="0" dirty="0">
                <a:solidFill>
                  <a:prstClr val="white"/>
                </a:solidFill>
              </a:rPr>
              <a:t> is an example of what it might look like at the transistor level where a row and column interconnect meet. The 1 and 0 values stored in the SRAM “direct” the signals from one wire segment to another to connect to neighboring lookup tables.</a:t>
            </a:r>
          </a:p>
          <a:p>
            <a:pPr marL="0" indent="0" defTabSz="685800">
              <a:spcBef>
                <a:spcPts val="1350"/>
              </a:spcBef>
              <a:buClr>
                <a:prstClr val="white"/>
              </a:buClr>
              <a:buFont typeface="Arial" panose="020B0604020202020204" pitchFamily="34" charset="0"/>
              <a:buNone/>
            </a:pPr>
            <a:endParaRPr lang="en-US" sz="1200" baseline="0" dirty="0">
              <a:solidFill>
                <a:prstClr val="white"/>
              </a:solidFill>
            </a:endParaRPr>
          </a:p>
          <a:p>
            <a:pPr marL="0" indent="0" defTabSz="685800">
              <a:spcBef>
                <a:spcPts val="1350"/>
              </a:spcBef>
              <a:buClr>
                <a:prstClr val="white"/>
              </a:buClr>
              <a:buFont typeface="Arial" panose="020B0604020202020204" pitchFamily="34" charset="0"/>
              <a:buNone/>
            </a:pPr>
            <a:r>
              <a:rPr lang="en-US" sz="1200" baseline="0" dirty="0">
                <a:solidFill>
                  <a:prstClr val="white"/>
                </a:solidFill>
              </a:rPr>
              <a:t>The SRAMs are volatile, meaning that they don’t hold their values when power is lost. The programming information about your design is stored in an external non-volatile device and programmed automatically at power-on, called “active”, or an intelligent host, such as a CPU in your laptop, controls programming. </a:t>
            </a:r>
          </a:p>
          <a:p>
            <a:pPr marL="0" indent="0" defTabSz="685800">
              <a:spcBef>
                <a:spcPts val="1350"/>
              </a:spcBef>
              <a:buClr>
                <a:prstClr val="white"/>
              </a:buClr>
              <a:buFont typeface="Arial" panose="020B0604020202020204" pitchFamily="34" charset="0"/>
              <a:buNone/>
            </a:pPr>
            <a:endParaRPr lang="en-US" sz="1200" baseline="0" dirty="0">
              <a:solidFill>
                <a:prstClr val="white"/>
              </a:solidFill>
            </a:endParaRPr>
          </a:p>
          <a:p>
            <a:pPr marL="0" indent="0" defTabSz="685800">
              <a:spcBef>
                <a:spcPts val="1350"/>
              </a:spcBef>
              <a:buClr>
                <a:prstClr val="white"/>
              </a:buClr>
              <a:buFont typeface="Arial" panose="020B0604020202020204" pitchFamily="34" charset="0"/>
              <a:buNone/>
            </a:pPr>
            <a:r>
              <a:rPr lang="en-US" sz="1200" baseline="0" dirty="0">
                <a:solidFill>
                  <a:prstClr val="white"/>
                </a:solidFill>
              </a:rPr>
              <a:t>If you are using the DE10-Lite board to complete the lab, you will notice that you have to reprogram your FPGA every time you reconnect it to your computer.</a:t>
            </a:r>
            <a:endParaRPr lang="en-US" dirty="0">
              <a:latin typeface="Arial" charset="0"/>
            </a:endParaRPr>
          </a:p>
          <a:p>
            <a:pPr eaLnBrk="1" hangingPunct="1">
              <a:spcBef>
                <a:spcPct val="0"/>
              </a:spcBef>
            </a:pPr>
            <a:endParaRPr lang="en-US" dirty="0">
              <a:latin typeface="Arial" charset="0"/>
            </a:endParaRPr>
          </a:p>
          <a:p>
            <a:pPr eaLnBrk="1" hangingPunct="1"/>
            <a:endParaRPr lang="en-US" dirty="0"/>
          </a:p>
        </p:txBody>
      </p:sp>
    </p:spTree>
    <p:extLst>
      <p:ext uri="{BB962C8B-B14F-4D97-AF65-F5344CB8AC3E}">
        <p14:creationId xmlns:p14="http://schemas.microsoft.com/office/powerpoint/2010/main" val="409634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14</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marL="0" indent="0" defTabSz="685800">
              <a:spcBef>
                <a:spcPts val="1350"/>
              </a:spcBef>
              <a:buClr>
                <a:prstClr val="white"/>
              </a:buClr>
              <a:buFont typeface="Arial" panose="020B0604020202020204" pitchFamily="34" charset="0"/>
              <a:buNone/>
            </a:pPr>
            <a:r>
              <a:rPr lang="en-US" sz="1200" dirty="0">
                <a:solidFill>
                  <a:prstClr val="white"/>
                </a:solidFill>
              </a:rPr>
              <a:t>This diagram shows the architecture of the Intel Cyclone</a:t>
            </a:r>
            <a:r>
              <a:rPr lang="en-US" sz="1200" baseline="0" dirty="0">
                <a:solidFill>
                  <a:prstClr val="white"/>
                </a:solidFill>
              </a:rPr>
              <a:t> V FPGA device. As you can see, m</a:t>
            </a:r>
            <a:r>
              <a:rPr lang="en-US" sz="1200" dirty="0">
                <a:solidFill>
                  <a:prstClr val="white"/>
                </a:solidFill>
              </a:rPr>
              <a:t>odern FPGAs</a:t>
            </a:r>
            <a:r>
              <a:rPr lang="en-US" sz="1200" baseline="0" dirty="0">
                <a:solidFill>
                  <a:prstClr val="white"/>
                </a:solidFill>
              </a:rPr>
              <a:t> are much more complex than basic LABs &amp; interconnects. </a:t>
            </a:r>
            <a:r>
              <a:rPr lang="en-US" baseline="0" dirty="0">
                <a:solidFill>
                  <a:prstClr val="white"/>
                </a:solidFill>
              </a:rPr>
              <a:t>There are many specialized blocks that are optimized for certain common system functions such as PLLs, or phase locked loops, which are used to generate derivative clocks. Some blocks may even be fully-hardened meaning they cannot be configured, such as the PCIE Hard IP shown above.</a:t>
            </a:r>
          </a:p>
          <a:p>
            <a:pPr marL="0" indent="0" defTabSz="685800">
              <a:spcBef>
                <a:spcPts val="1350"/>
              </a:spcBef>
              <a:buClr>
                <a:prstClr val="white"/>
              </a:buClr>
              <a:buFont typeface="Arial" panose="020B0604020202020204" pitchFamily="34" charset="0"/>
              <a:buNone/>
            </a:pPr>
            <a:endParaRPr lang="en-US" baseline="0" dirty="0">
              <a:solidFill>
                <a:prstClr val="white"/>
              </a:solidFill>
            </a:endParaRPr>
          </a:p>
          <a:p>
            <a:pPr marL="0" indent="0" defTabSz="685800">
              <a:spcBef>
                <a:spcPts val="1350"/>
              </a:spcBef>
              <a:buClr>
                <a:prstClr val="white"/>
              </a:buClr>
              <a:buFont typeface="Arial" panose="020B0604020202020204" pitchFamily="34" charset="0"/>
              <a:buNone/>
            </a:pPr>
            <a:r>
              <a:rPr lang="en-US" baseline="0" dirty="0">
                <a:solidFill>
                  <a:prstClr val="white"/>
                </a:solidFill>
              </a:rPr>
              <a:t>In addition to the programmable core logic there is also, Programmable I/O, Programmable Memory, Programmable DSP and an ARM Cortex A9 CPU Hard Processor System, or HPS.</a:t>
            </a:r>
          </a:p>
          <a:p>
            <a:pPr marL="0" indent="0" defTabSz="685800">
              <a:spcBef>
                <a:spcPts val="1350"/>
              </a:spcBef>
              <a:buClr>
                <a:prstClr val="white"/>
              </a:buClr>
              <a:buFont typeface="Arial" panose="020B0604020202020204" pitchFamily="34" charset="0"/>
              <a:buNone/>
            </a:pPr>
            <a:endParaRPr lang="en-US" baseline="0" dirty="0">
              <a:solidFill>
                <a:prstClr val="white"/>
              </a:solidFill>
            </a:endParaRPr>
          </a:p>
          <a:p>
            <a:pPr marL="0" indent="0" defTabSz="685800">
              <a:spcBef>
                <a:spcPts val="1350"/>
              </a:spcBef>
              <a:buClr>
                <a:prstClr val="white"/>
              </a:buClr>
              <a:buFont typeface="Arial" panose="020B0604020202020204" pitchFamily="34" charset="0"/>
              <a:buNone/>
            </a:pPr>
            <a:r>
              <a:rPr lang="en-US" baseline="0" dirty="0">
                <a:solidFill>
                  <a:prstClr val="white"/>
                </a:solidFill>
              </a:rPr>
              <a:t>Programmable I/O allows you to easily define your system inputs and outputs, as well as bi-directional signals, with many different custom settings such as differential signaling, current drive strength, slew rate, and more.</a:t>
            </a:r>
          </a:p>
          <a:p>
            <a:pPr marL="0" indent="0" defTabSz="685800">
              <a:spcBef>
                <a:spcPts val="1350"/>
              </a:spcBef>
              <a:buClr>
                <a:prstClr val="white"/>
              </a:buClr>
              <a:buFont typeface="Arial" panose="020B0604020202020204" pitchFamily="34" charset="0"/>
              <a:buNone/>
            </a:pPr>
            <a:endParaRPr lang="en-US" baseline="0" dirty="0">
              <a:solidFill>
                <a:prstClr val="white"/>
              </a:solidFill>
            </a:endParaRPr>
          </a:p>
          <a:p>
            <a:pPr eaLnBrk="1" hangingPunct="1">
              <a:lnSpc>
                <a:spcPct val="90000"/>
              </a:lnSpc>
              <a:spcBef>
                <a:spcPct val="0"/>
              </a:spcBef>
            </a:pPr>
            <a:r>
              <a:rPr lang="en-US" baseline="0" dirty="0">
                <a:solidFill>
                  <a:prstClr val="white"/>
                </a:solidFill>
              </a:rPr>
              <a:t>Programmable memory </a:t>
            </a:r>
            <a:r>
              <a:rPr lang="en-US" dirty="0">
                <a:latin typeface="Arial" charset="0"/>
              </a:rPr>
              <a:t>blocks can be constructed as different types of memory devices,</a:t>
            </a:r>
            <a:r>
              <a:rPr lang="en-US" baseline="0" dirty="0">
                <a:latin typeface="Arial" charset="0"/>
              </a:rPr>
              <a:t> such as </a:t>
            </a:r>
            <a:r>
              <a:rPr lang="en-US" dirty="0">
                <a:latin typeface="Arial" charset="0"/>
              </a:rPr>
              <a:t>single or dual port RAMs, programmed ROMS,</a:t>
            </a:r>
            <a:r>
              <a:rPr lang="en-US" baseline="0" dirty="0">
                <a:latin typeface="Arial" charset="0"/>
              </a:rPr>
              <a:t> and t</a:t>
            </a:r>
            <a:r>
              <a:rPr lang="en-US" dirty="0">
                <a:latin typeface="Arial" charset="0"/>
              </a:rPr>
              <a:t>hey can even</a:t>
            </a:r>
            <a:r>
              <a:rPr lang="en-US" baseline="0" dirty="0">
                <a:latin typeface="Arial" charset="0"/>
              </a:rPr>
              <a:t> </a:t>
            </a:r>
            <a:r>
              <a:rPr lang="en-US" dirty="0">
                <a:latin typeface="Arial" charset="0"/>
              </a:rPr>
              <a:t>be used as shift registers or first-in-first-out buffers in place of LAB logic.  Since FPGA memory blocks are programmed just like other structures in the device, they can be initialized with any memory contents desired at power-up.  This is extremely useful for design debugging since any memory pattern can be initialized and tested.</a:t>
            </a:r>
          </a:p>
          <a:p>
            <a:pPr eaLnBrk="1" hangingPunct="1">
              <a:lnSpc>
                <a:spcPct val="90000"/>
              </a:lnSpc>
              <a:spcBef>
                <a:spcPct val="0"/>
              </a:spcBef>
            </a:pPr>
            <a:endParaRPr lang="en-US" dirty="0">
              <a:latin typeface="Arial" charset="0"/>
            </a:endParaRPr>
          </a:p>
          <a:p>
            <a:pPr eaLnBrk="1" hangingPunct="1">
              <a:lnSpc>
                <a:spcPct val="90000"/>
              </a:lnSpc>
              <a:spcBef>
                <a:spcPct val="0"/>
              </a:spcBef>
            </a:pPr>
            <a:r>
              <a:rPr lang="en-US" dirty="0">
                <a:latin typeface="Arial" charset="0"/>
              </a:rPr>
              <a:t>The other type of dedicated resource block typically found in a modern FPGA device is called a digital signal processing or DSP block. The DSP block contains embedded multipliers and</a:t>
            </a:r>
            <a:r>
              <a:rPr lang="en-US" baseline="0" dirty="0">
                <a:latin typeface="Arial" charset="0"/>
              </a:rPr>
              <a:t> adders to perform arithmetic</a:t>
            </a:r>
            <a:r>
              <a:rPr lang="en-US" dirty="0">
                <a:latin typeface="Arial" charset="0"/>
              </a:rPr>
              <a:t> and multiply/accumulate operations.  They can be used instead of ALM logic to improve arithmetic performance in a design.</a:t>
            </a:r>
          </a:p>
          <a:p>
            <a:pPr eaLnBrk="1" hangingPunct="1">
              <a:lnSpc>
                <a:spcPct val="90000"/>
              </a:lnSpc>
              <a:spcBef>
                <a:spcPct val="0"/>
              </a:spcBef>
            </a:pPr>
            <a:endParaRPr lang="en-US" dirty="0">
              <a:latin typeface="Arial" charset="0"/>
            </a:endParaRPr>
          </a:p>
          <a:p>
            <a:pPr eaLnBrk="1" hangingPunct="1">
              <a:lnSpc>
                <a:spcPct val="90000"/>
              </a:lnSpc>
              <a:spcBef>
                <a:spcPct val="0"/>
              </a:spcBef>
            </a:pPr>
            <a:r>
              <a:rPr lang="en-US" dirty="0">
                <a:latin typeface="Arial" charset="0"/>
              </a:rPr>
              <a:t>Some devices also feature high-speed transceivers.  These I/O structures support high-speed protocols with transfer rates in the gigabit per second or higher range.  These high transfer rates are typically used for communication and networking devices.  Intel devices support dozens of I/O</a:t>
            </a:r>
            <a:r>
              <a:rPr lang="en-US" baseline="0" dirty="0">
                <a:latin typeface="Arial" charset="0"/>
              </a:rPr>
              <a:t> standards used in a variety of different applications. Common uses of the transceivers are connectivity to Ethernet or PCI Express.</a:t>
            </a:r>
            <a:endParaRPr lang="en-US" dirty="0">
              <a:latin typeface="Arial" charset="0"/>
            </a:endParaRPr>
          </a:p>
          <a:p>
            <a:pPr eaLnBrk="1" hangingPunct="1">
              <a:lnSpc>
                <a:spcPct val="90000"/>
              </a:lnSpc>
              <a:spcBef>
                <a:spcPct val="0"/>
              </a:spcBef>
            </a:pPr>
            <a:endParaRPr lang="en-US" dirty="0">
              <a:latin typeface="Arial" charset="0"/>
            </a:endParaRPr>
          </a:p>
          <a:p>
            <a:pPr eaLnBrk="1" hangingPunct="1">
              <a:lnSpc>
                <a:spcPct val="90000"/>
              </a:lnSpc>
              <a:spcBef>
                <a:spcPct val="0"/>
              </a:spcBef>
            </a:pPr>
            <a:r>
              <a:rPr lang="en-US" dirty="0">
                <a:latin typeface="Arial" charset="0"/>
              </a:rPr>
              <a:t>Different FPGA devices contain different amounts of these types of specialized resources.  The device handbook should always be consulted to determine if a particular device provides enough resources for a given design.</a:t>
            </a:r>
          </a:p>
          <a:p>
            <a:pPr eaLnBrk="1" hangingPunct="1">
              <a:lnSpc>
                <a:spcPct val="90000"/>
              </a:lnSpc>
              <a:spcBef>
                <a:spcPct val="0"/>
              </a:spcBef>
            </a:pPr>
            <a:endParaRPr lang="en-US" dirty="0">
              <a:latin typeface="Arial" charset="0"/>
            </a:endParaRPr>
          </a:p>
          <a:p>
            <a:pPr eaLnBrk="1" hangingPunct="1">
              <a:lnSpc>
                <a:spcPct val="90000"/>
              </a:lnSpc>
              <a:spcBef>
                <a:spcPct val="0"/>
              </a:spcBef>
            </a:pPr>
            <a:endParaRPr lang="en-US" dirty="0">
              <a:latin typeface="Arial" charset="0"/>
            </a:endParaRPr>
          </a:p>
          <a:p>
            <a:pPr marL="0" indent="0" defTabSz="685800">
              <a:spcBef>
                <a:spcPts val="1350"/>
              </a:spcBef>
              <a:buClr>
                <a:prstClr val="white"/>
              </a:buClr>
              <a:buFont typeface="Arial" panose="020B0604020202020204" pitchFamily="34" charset="0"/>
              <a:buNone/>
            </a:pPr>
            <a:endParaRPr lang="en-US" baseline="0" dirty="0">
              <a:solidFill>
                <a:prstClr val="white"/>
              </a:solidFill>
            </a:endParaRPr>
          </a:p>
          <a:p>
            <a:pPr marL="285750" lvl="0" indent="-285750" defTabSz="685800">
              <a:spcBef>
                <a:spcPts val="1350"/>
              </a:spcBef>
              <a:buClr>
                <a:prstClr val="white"/>
              </a:buClr>
              <a:buFont typeface="Arial" panose="020B0604020202020204" pitchFamily="34" charset="0"/>
              <a:buChar char="•"/>
            </a:pPr>
            <a:endParaRPr lang="en-US" dirty="0"/>
          </a:p>
        </p:txBody>
      </p:sp>
    </p:spTree>
    <p:extLst>
      <p:ext uri="{BB962C8B-B14F-4D97-AF65-F5344CB8AC3E}">
        <p14:creationId xmlns:p14="http://schemas.microsoft.com/office/powerpoint/2010/main" val="241913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learned</a:t>
            </a:r>
            <a:r>
              <a:rPr lang="en-US" baseline="0" dirty="0"/>
              <a:t> what’s inside an FPGA that is available for us to use, we can begin to learn to how describe our designs. There are many different ways that you can describe electronics. There are state machines, gate-level schematic diagrams, higher-level IP block diagrams, hardware description languages (or HDLs), and even other high level languages such as “C” or OpenCL.</a:t>
            </a:r>
          </a:p>
          <a:p>
            <a:endParaRPr lang="en-US" baseline="0" dirty="0"/>
          </a:p>
          <a:p>
            <a:r>
              <a:rPr lang="en-US" baseline="0" dirty="0"/>
              <a:t>As of now, the most popular way is hardware description languages, with Verilog and VHDL being the two most commonly used.  These languages look a bit like C or some other languages you might be familiar with, but they are unique in that they explicitly include the notion of time, a primary attribute of hardware. In addition, processes described in HDL are concurrent whereas most software programming languages are procedural. This means that HDLs can model multiple parallel processes that automatically execute independent of one another and any change to a processes  input automatically triggers a calculation. </a:t>
            </a:r>
          </a:p>
          <a:p>
            <a:endParaRPr lang="en-US" baseline="0" dirty="0"/>
          </a:p>
          <a:p>
            <a:r>
              <a:rPr lang="en-US" baseline="0" dirty="0"/>
              <a:t>If you think of a simple button-to-LED design, this means that you can press two hardware buttons simultaneously and they will operate independent of one another. You do not have to wait for one to complete before the next begins as you would have to if they were buttons in single-threaded software.</a:t>
            </a:r>
          </a:p>
          <a:p>
            <a:endParaRPr lang="en-US" baseline="0" dirty="0"/>
          </a:p>
          <a:p>
            <a:r>
              <a:rPr lang="en-US" baseline="0" dirty="0"/>
              <a:t>When we speak of compiling code written in HDL, the tools are completing logical synthesis, a process of transforming the code into a physically realizable gate netlist. </a:t>
            </a:r>
          </a:p>
          <a:p>
            <a:endParaRPr lang="en-US" baseline="0" dirty="0"/>
          </a:p>
          <a:p>
            <a:r>
              <a:rPr lang="en-US" baseline="0" dirty="0"/>
              <a:t>In recent years, high-level synthesis has become a popular way to make it simpler to design FPGAs without needing to learn an HDL. One of these is called OpenCL, which is a framework  for writing programs that can execute across many different platforms such as CPUs, GPUs, FPGAs and more. You can learn more about using OpenCL with Intel FPGAs in some of our advanced training courses.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296665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or intellectual property, is another important tool</a:t>
            </a:r>
            <a:r>
              <a:rPr lang="en-US" baseline="0" dirty="0"/>
              <a:t> for describing electronics. These are complex and commonly used functions that Intel has provided for you to use in your designs so that you can focus your energy on implementing your unique ideas. </a:t>
            </a:r>
          </a:p>
          <a:p>
            <a:endParaRPr lang="en-US" baseline="0" dirty="0"/>
          </a:p>
          <a:p>
            <a:r>
              <a:rPr lang="en-US" baseline="0" dirty="0"/>
              <a:t>An example would be if you are developing an embedded system that communicates via Ethernet, you don’t have to spend time inventing your own Ethernet controller. </a:t>
            </a:r>
          </a:p>
          <a:p>
            <a:endParaRPr lang="en-US" baseline="0" dirty="0"/>
          </a:p>
          <a:p>
            <a:r>
              <a:rPr lang="en-US" baseline="0" dirty="0"/>
              <a:t>Most IP packages are configurable, meaning you have some degree of flexibility to describe how it should be set up before it is synthesized as part of your design. Intel offers many different IP blocks for free, but others require a license. </a:t>
            </a:r>
          </a:p>
          <a:p>
            <a:endParaRPr lang="en-US" baseline="0" dirty="0"/>
          </a:p>
          <a:p>
            <a:r>
              <a:rPr lang="en-US" baseline="0" dirty="0"/>
              <a:t>You can explore the IP available to you to use in the IP Catalog within Quartus.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276193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Now we are ready to begin designing. Intel® Quartus® Prime Design Software is an all-encompassing tool that can be used to design and test FPGAs. You can input your design</a:t>
            </a:r>
            <a:r>
              <a:rPr lang="en-US" sz="1200" baseline="0" dirty="0"/>
              <a:t> either as a schematic or in HDL code, though for complex designs HDL is much more efficient. The tool also includes tools that allow you to easily instantiate pre-existing IP or you can create your own if you have a process that you regularly use in many designs. </a:t>
            </a:r>
          </a:p>
          <a:p>
            <a:endParaRPr lang="en-US" sz="1200" baseline="0" dirty="0"/>
          </a:p>
          <a:p>
            <a:r>
              <a:rPr lang="en-US" sz="1200" baseline="0" dirty="0"/>
              <a:t>After you describe your design in HDL you will compile your design. This step includes synthesizing a netlist and then using place and route algorithms to determine the best LUTs and logic array blocks for each component of your design. Once your design is compiled you can verify that it meets all the timing requirements for your hardware, which we go deeper into in a later workshop. In today’s lab, your design is not complex enough to experience timing challenges.</a:t>
            </a:r>
          </a:p>
          <a:p>
            <a:endParaRPr lang="en-US" sz="1200" baseline="0" dirty="0"/>
          </a:p>
          <a:p>
            <a:r>
              <a:rPr lang="en-US" sz="1200" baseline="0" dirty="0"/>
              <a:t>The output of this process is a .SOF file that can be loaded onto your FPGA hardware. The DE10-Lite does not have any external memory so you will be programming it via USB from your computer, and will need to do so every time you disconnect the board. With more advanced hardware, the design can be stored in memory such as an SD card or on-chip memory.</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1699443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C6C3E-5DA0-4F83-82B8-7F497EB87C98}" type="slidenum">
              <a:rPr lang="en-US">
                <a:solidFill>
                  <a:srgbClr val="000000"/>
                </a:solidFill>
              </a:rPr>
              <a:pPr/>
              <a:t>18</a:t>
            </a:fld>
            <a:endParaRPr lang="en-US" dirty="0">
              <a:solidFill>
                <a:srgbClr val="000000"/>
              </a:solidFill>
            </a:endParaRPr>
          </a:p>
        </p:txBody>
      </p:sp>
      <p:sp>
        <p:nvSpPr>
          <p:cNvPr id="667650" name="Rectangle 2"/>
          <p:cNvSpPr>
            <a:spLocks noGrp="1" noRot="1" noChangeAspect="1" noChangeArrowheads="1" noTextEdit="1"/>
          </p:cNvSpPr>
          <p:nvPr>
            <p:ph type="sldImg"/>
          </p:nvPr>
        </p:nvSpPr>
        <p:spPr>
          <a:xfrm>
            <a:off x="434975" y="723900"/>
            <a:ext cx="6146800" cy="3457575"/>
          </a:xfrm>
          <a:ln/>
        </p:spPr>
      </p:sp>
      <p:sp>
        <p:nvSpPr>
          <p:cNvPr id="667651" name="Rectangle 3"/>
          <p:cNvSpPr>
            <a:spLocks noGrp="1" noChangeArrowheads="1"/>
          </p:cNvSpPr>
          <p:nvPr>
            <p:ph type="body" idx="1"/>
          </p:nvPr>
        </p:nvSpPr>
        <p:spPr>
          <a:xfrm>
            <a:off x="1167871" y="4390674"/>
            <a:ext cx="4674660" cy="3996434"/>
          </a:xfrm>
        </p:spPr>
        <p:txBody>
          <a:bodyPr/>
          <a:lstStyle/>
          <a:p>
            <a:r>
              <a:rPr lang="en-US" dirty="0">
                <a:latin typeface="Arial" panose="020B0604020202020204" pitchFamily="34" charset="0"/>
                <a:cs typeface="Arial" panose="020B0604020202020204" pitchFamily="34" charset="0"/>
              </a:rPr>
              <a:t>This is a screen shot of the GUI for Quartus.  This default</a:t>
            </a:r>
            <a:r>
              <a:rPr lang="en-US" baseline="0" dirty="0">
                <a:latin typeface="Arial" panose="020B0604020202020204" pitchFamily="34" charset="0"/>
                <a:cs typeface="Arial" panose="020B0604020202020204" pitchFamily="34" charset="0"/>
              </a:rPr>
              <a:t> view i</a:t>
            </a:r>
            <a:r>
              <a:rPr lang="en-US" dirty="0">
                <a:latin typeface="Arial" panose="020B0604020202020204" pitchFamily="34" charset="0"/>
                <a:cs typeface="Arial" panose="020B0604020202020204" pitchFamily="34" charset="0"/>
              </a:rPr>
              <a:t>s composed of six widgets,</a:t>
            </a:r>
            <a:r>
              <a:rPr lang="en-US" baseline="0" dirty="0">
                <a:latin typeface="Arial" panose="020B0604020202020204" pitchFamily="34" charset="0"/>
                <a:cs typeface="Arial" panose="020B0604020202020204" pitchFamily="34" charset="0"/>
              </a:rPr>
              <a:t> all of which can be re-sized, minimized, moved, or even dragged out to their own window.</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first is project navigator</a:t>
            </a:r>
            <a:r>
              <a:rPr lang="en-US" baseline="0" dirty="0">
                <a:latin typeface="Arial" panose="020B0604020202020204" pitchFamily="34" charset="0"/>
                <a:cs typeface="Arial" panose="020B0604020202020204" pitchFamily="34" charset="0"/>
              </a:rPr>
              <a:t> which </a:t>
            </a:r>
            <a:r>
              <a:rPr lang="en-US" dirty="0">
                <a:latin typeface="Arial" panose="020B0604020202020204" pitchFamily="34" charset="0"/>
                <a:cs typeface="Arial" panose="020B0604020202020204" pitchFamily="34" charset="0"/>
              </a:rPr>
              <a:t>shows the project hierarchy, the source files, design units and IP in the project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The second window is the tasks window.  Here you can view the progress of the various steps</a:t>
            </a:r>
            <a:r>
              <a:rPr lang="en-US" baseline="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when you are building your design,</a:t>
            </a:r>
            <a:r>
              <a:rPr lang="en-US" baseline="0" dirty="0">
                <a:latin typeface="Arial" panose="020B0604020202020204" pitchFamily="34" charset="0"/>
                <a:cs typeface="Arial" panose="020B0604020202020204" pitchFamily="34" charset="0"/>
              </a:rPr>
              <a:t> such as the sub-phases in the compilation process.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Next is the T-C-L</a:t>
            </a:r>
            <a:r>
              <a:rPr lang="en-US" baseline="0" dirty="0">
                <a:latin typeface="Arial" panose="020B0604020202020204" pitchFamily="34" charset="0"/>
                <a:cs typeface="Arial" panose="020B0604020202020204" pitchFamily="34" charset="0"/>
              </a:rPr>
              <a:t>, pronounced “tickle,” console window. Tcl is a very simple scripting language which can be used to automate clicks within a GUI environment, among other things. In our lab we will use it for speeding up the process of making the I/O pin assignments for our design.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Next is the messages window where the Quartus displays</a:t>
            </a:r>
            <a:r>
              <a:rPr lang="en-US" baseline="0" dirty="0">
                <a:latin typeface="Arial" panose="020B0604020202020204" pitchFamily="34" charset="0"/>
                <a:cs typeface="Arial" panose="020B0604020202020204" pitchFamily="34" charset="0"/>
              </a:rPr>
              <a:t> message about your design, such as errors and warnings</a:t>
            </a:r>
            <a:r>
              <a:rPr lang="en-US" dirty="0">
                <a:latin typeface="Arial" panose="020B0604020202020204" pitchFamily="34" charset="0"/>
                <a:cs typeface="Arial" panose="020B0604020202020204" pitchFamily="34" charset="0"/>
              </a:rPr>
              <a:t>.  You can filter this window to show only certain types of messages which is helpful during debug.</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In</a:t>
            </a:r>
            <a:r>
              <a:rPr lang="en-US" baseline="0" dirty="0">
                <a:latin typeface="Arial" panose="020B0604020202020204" pitchFamily="34" charset="0"/>
                <a:cs typeface="Arial" panose="020B0604020202020204" pitchFamily="34" charset="0"/>
              </a:rPr>
              <a:t> the center </a:t>
            </a:r>
            <a:r>
              <a:rPr lang="en-US" dirty="0">
                <a:latin typeface="Arial" panose="020B0604020202020204" pitchFamily="34" charset="0"/>
                <a:cs typeface="Arial" panose="020B0604020202020204" pitchFamily="34" charset="0"/>
              </a:rPr>
              <a:t>is the Files window.  This window is used for the report browser as well as opening files for viewing.  For example the source code editor will open in this window</a:t>
            </a:r>
            <a:r>
              <a:rPr lang="en-US" baseline="0" dirty="0">
                <a:latin typeface="Arial" panose="020B0604020202020204" pitchFamily="34" charset="0"/>
                <a:cs typeface="Arial" panose="020B0604020202020204" pitchFamily="34" charset="0"/>
              </a:rPr>
              <a:t> so that you can type your HDL.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Finally we have the IP catalog which is used for instantiating IP within the Quartus tool.  When you are finished generating IP you will generally close this window.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lab</a:t>
            </a:r>
            <a:r>
              <a:rPr lang="en-US" baseline="0" dirty="0">
                <a:latin typeface="Arial" panose="020B0604020202020204" pitchFamily="34" charset="0"/>
                <a:cs typeface="Arial" panose="020B0604020202020204" pitchFamily="34" charset="0"/>
              </a:rPr>
              <a:t> manual for this workshop provides clear instructions on where to find everything you need.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3374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diagram shows the flow through the Quartus II tools for a typical FPGA design.  As a designer, your input to the process comes in two forms.  The first is the actual design itself – this will include source files and purchased or generated IP.  IP, or intellectual property are prebuilt blocks such as memory controllers, and IO peripherals. The second is tools settings and constraints used to direct the generation of the final FPGA design, including timing constraints such as clock frequencies and IO timing requirements and physical constraints such as pin placements.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The process runs through the steps shown.   It begins with synthesis where your source and any IP cores are mapped onto the hardware structures available in the chosen FPGA family.  These hardware structures are then placed and routed in the chosen device by the fitter.  The assembler generates the required files that are used for programming.  Finally, if needed, the TimeQuest timing analyzer is used to check the timing of the final design against the constraints that you have specified.</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There are also additional tools to help in hardware debug, like SignalTap.</a:t>
            </a:r>
            <a:r>
              <a:rPr lang="en-US" baseline="0" dirty="0">
                <a:latin typeface="Arial" panose="020B0604020202020204" pitchFamily="34" charset="0"/>
                <a:cs typeface="Arial" panose="020B0604020202020204" pitchFamily="34" charset="0"/>
              </a:rPr>
              <a:t> A later workshop in this series will introduce you to simulation and debug with SignalTap.</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19</a:t>
            </a:fld>
            <a:endParaRPr lang="en-US" dirty="0">
              <a:solidFill>
                <a:srgbClr val="000000"/>
              </a:solidFill>
            </a:endParaRPr>
          </a:p>
        </p:txBody>
      </p:sp>
    </p:spTree>
    <p:extLst>
      <p:ext uri="{BB962C8B-B14F-4D97-AF65-F5344CB8AC3E}">
        <p14:creationId xmlns:p14="http://schemas.microsoft.com/office/powerpoint/2010/main" val="321864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course provides an overview of FPGAs and their design for someone who has an introductory understanding of electronic hardware such as binary and basic digital logic functions, but who is new to programmable logic.</a:t>
            </a:r>
          </a:p>
          <a:p>
            <a:endParaRPr lang="en-US" baseline="0" dirty="0"/>
          </a:p>
          <a:p>
            <a:r>
              <a:rPr lang="en-US" baseline="0" dirty="0"/>
              <a:t>We will discuss Intel’s relationship with FPGAs and some of the common applications where they are used today in order to give you a baseline for why it’s important to learn about designing programmable logic.</a:t>
            </a:r>
          </a:p>
          <a:p>
            <a:endParaRPr lang="en-US" baseline="0" dirty="0"/>
          </a:p>
          <a:p>
            <a:r>
              <a:rPr lang="en-US" baseline="0" dirty="0"/>
              <a:t>Next we will cover the fundamentals of digital electronics as it applies to FPGAs and a high-level overview of FPGA architecture.</a:t>
            </a:r>
          </a:p>
          <a:p>
            <a:endParaRPr lang="en-US" baseline="0" dirty="0"/>
          </a:p>
          <a:p>
            <a:r>
              <a:rPr lang="en-US" baseline="0" dirty="0"/>
              <a:t>In the final section of this course we will introduce you to </a:t>
            </a:r>
            <a:r>
              <a:rPr lang="en-US" sz="1200" b="0" i="0" kern="1200" dirty="0">
                <a:solidFill>
                  <a:schemeClr val="tx1"/>
                </a:solidFill>
                <a:effectLst/>
                <a:latin typeface="Intel Clear"/>
                <a:ea typeface="+mn-ea"/>
                <a:cs typeface="+mn-cs"/>
              </a:rPr>
              <a:t>Intel’s Quartus® Prime Design Software and the FPGA design flow so that you have everything you need to begin your own designs.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426879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CBD31-636D-46FD-9FBD-203387AD4218}" type="slidenum">
              <a:rPr lang="en-US">
                <a:solidFill>
                  <a:srgbClr val="000000"/>
                </a:solidFill>
              </a:rPr>
              <a:pPr/>
              <a:t>20</a:t>
            </a:fld>
            <a:endParaRPr lang="en-US" dirty="0">
              <a:solidFill>
                <a:srgbClr val="000000"/>
              </a:solidFill>
            </a:endParaRPr>
          </a:p>
        </p:txBody>
      </p:sp>
      <p:sp>
        <p:nvSpPr>
          <p:cNvPr id="338946" name="Rectangle 2"/>
          <p:cNvSpPr>
            <a:spLocks noGrp="1" noRot="1" noChangeAspect="1" noChangeArrowheads="1" noTextEdit="1"/>
          </p:cNvSpPr>
          <p:nvPr>
            <p:ph type="sldImg"/>
          </p:nvPr>
        </p:nvSpPr>
        <p:spPr>
          <a:xfrm>
            <a:off x="441325" y="725488"/>
            <a:ext cx="6138863" cy="3454400"/>
          </a:xfrm>
          <a:ln/>
        </p:spPr>
      </p:sp>
      <p:sp>
        <p:nvSpPr>
          <p:cNvPr id="338947" name="Rectangle 3"/>
          <p:cNvSpPr>
            <a:spLocks noGrp="1" noChangeArrowheads="1"/>
          </p:cNvSpPr>
          <p:nvPr>
            <p:ph type="body" idx="1"/>
          </p:nvPr>
        </p:nvSpPr>
        <p:spPr>
          <a:xfrm>
            <a:off x="1169459" y="4390674"/>
            <a:ext cx="4671482" cy="3998025"/>
          </a:xfrm>
        </p:spPr>
        <p:txBody>
          <a:bodyPr/>
          <a:lstStyle/>
          <a:p>
            <a:r>
              <a:rPr lang="en-US" dirty="0">
                <a:latin typeface="Arial" panose="020B0604020202020204" pitchFamily="34" charset="0"/>
                <a:cs typeface="Arial" panose="020B0604020202020204" pitchFamily="34" charset="0"/>
              </a:rPr>
              <a:t>Now we will walk through some of the important</a:t>
            </a:r>
            <a:r>
              <a:rPr lang="en-US" baseline="0" dirty="0">
                <a:latin typeface="Arial" panose="020B0604020202020204" pitchFamily="34" charset="0"/>
                <a:cs typeface="Arial" panose="020B0604020202020204" pitchFamily="34" charset="0"/>
              </a:rPr>
              <a:t> steps for creating a project. All these details are also included in the lab manual, but if you want you can pause this course and follow along with your lab one section at a time.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a:t>
            </a:r>
            <a:r>
              <a:rPr lang="en-US" baseline="0" dirty="0">
                <a:latin typeface="Arial" panose="020B0604020202020204" pitchFamily="34" charset="0"/>
                <a:cs typeface="Arial" panose="020B0604020202020204" pitchFamily="34" charset="0"/>
              </a:rPr>
              <a:t> create a new project, we </a:t>
            </a:r>
            <a:r>
              <a:rPr lang="en-US" dirty="0">
                <a:latin typeface="Arial" panose="020B0604020202020204" pitchFamily="34" charset="0"/>
                <a:cs typeface="Arial" panose="020B0604020202020204" pitchFamily="34" charset="0"/>
              </a:rPr>
              <a:t>will use the new project wizard</a:t>
            </a:r>
            <a:r>
              <a:rPr lang="en-US" baseline="0" dirty="0">
                <a:latin typeface="Arial" panose="020B0604020202020204" pitchFamily="34" charset="0"/>
                <a:cs typeface="Arial" panose="020B0604020202020204" pitchFamily="34" charset="0"/>
              </a:rPr>
              <a:t> which is found under the “file” menu. </a:t>
            </a:r>
            <a:r>
              <a:rPr lang="en-US" dirty="0">
                <a:latin typeface="Arial" panose="020B0604020202020204" pitchFamily="34" charset="0"/>
                <a:cs typeface="Arial" panose="020B0604020202020204" pitchFamily="34" charset="0"/>
              </a:rPr>
              <a:t>The new project wizard feature creates and initializes all of the required files for the project.  All settings that are made while running the wizard can be modified later.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First you will set the working directory and top level entity for the project.  The top level entity is the module name of your top level design.  It is critically important that this name matches the top level module in your design exactly and it is case sensitive.  Otherwise,</a:t>
            </a:r>
            <a:r>
              <a:rPr lang="en-US" baseline="0" dirty="0">
                <a:latin typeface="Arial" panose="020B0604020202020204" pitchFamily="34" charset="0"/>
                <a:cs typeface="Arial" panose="020B0604020202020204" pitchFamily="34" charset="0"/>
              </a:rPr>
              <a:t> you will have a compile error.</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You will then move on to add source files, set the device type and indicate any third party EDA tools that will require files from Quartus.  Follow the instructions in the lab manual.</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336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CBD31-636D-46FD-9FBD-203387AD4218}" type="slidenum">
              <a:rPr lang="en-US">
                <a:solidFill>
                  <a:srgbClr val="000000"/>
                </a:solidFill>
              </a:rPr>
              <a:pPr/>
              <a:t>21</a:t>
            </a:fld>
            <a:endParaRPr lang="en-US" dirty="0">
              <a:solidFill>
                <a:srgbClr val="000000"/>
              </a:solidFill>
            </a:endParaRPr>
          </a:p>
        </p:txBody>
      </p:sp>
      <p:sp>
        <p:nvSpPr>
          <p:cNvPr id="338946" name="Rectangle 2"/>
          <p:cNvSpPr>
            <a:spLocks noGrp="1" noRot="1" noChangeAspect="1" noChangeArrowheads="1" noTextEdit="1"/>
          </p:cNvSpPr>
          <p:nvPr>
            <p:ph type="sldImg"/>
          </p:nvPr>
        </p:nvSpPr>
        <p:spPr>
          <a:xfrm>
            <a:off x="441325" y="725488"/>
            <a:ext cx="6138863" cy="3454400"/>
          </a:xfrm>
          <a:ln/>
        </p:spPr>
      </p:sp>
      <p:sp>
        <p:nvSpPr>
          <p:cNvPr id="338947" name="Rectangle 3"/>
          <p:cNvSpPr>
            <a:spLocks noGrp="1" noChangeArrowheads="1"/>
          </p:cNvSpPr>
          <p:nvPr>
            <p:ph type="body" idx="1"/>
          </p:nvPr>
        </p:nvSpPr>
        <p:spPr>
          <a:xfrm>
            <a:off x="1169459" y="4390674"/>
            <a:ext cx="4671482" cy="3998025"/>
          </a:xfrm>
        </p:spPr>
        <p:txBody>
          <a:bodyPr/>
          <a:lstStyle/>
          <a:p>
            <a:r>
              <a:rPr lang="en-US" dirty="0">
                <a:latin typeface="Arial" panose="020B0604020202020204" pitchFamily="34" charset="0"/>
                <a:cs typeface="Arial" panose="020B0604020202020204" pitchFamily="34" charset="0"/>
              </a:rPr>
              <a:t>One common</a:t>
            </a:r>
            <a:r>
              <a:rPr lang="en-US" baseline="0" dirty="0">
                <a:latin typeface="Arial" panose="020B0604020202020204" pitchFamily="34" charset="0"/>
                <a:cs typeface="Arial" panose="020B0604020202020204" pitchFamily="34" charset="0"/>
              </a:rPr>
              <a:t> problem area is in the “Family &amp; Device Settings” window of the New Project Wizard. If you do not see the full window as it appears here, you may need to stretch the window vertically.</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The lab will instruct you to search for your device. Make sure that you are using the part number for your specific device by looking directly on the silicon chip or on the side of the box for your kit.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597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After setting</a:t>
            </a:r>
            <a:r>
              <a:rPr lang="en-US" sz="1200" kern="1200" baseline="0" dirty="0">
                <a:solidFill>
                  <a:schemeClr val="tx1"/>
                </a:solidFill>
                <a:effectLst/>
                <a:latin typeface="Intel Clear"/>
                <a:ea typeface="+mn-ea"/>
                <a:cs typeface="+mn-cs"/>
              </a:rPr>
              <a:t> up your project in the New Project Wizard, the lab manual gives you some sample code for your first design. Once the design is described in HDL, you need to assign pins before you can compile.</a:t>
            </a:r>
          </a:p>
          <a:p>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By default, Quartus does not know how the FPGA pins are connected on the DE10-LITE or other development board to the  switches  and LEDs used in this circuit. Because our FPGA is already on a PCB we need to tell Quartus what pins to use. </a:t>
            </a:r>
          </a:p>
          <a:p>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Although Quartus allows you to select a development board with a predefined pinout, the</a:t>
            </a:r>
            <a:r>
              <a:rPr lang="en-US" sz="1200" kern="1200" baseline="0" dirty="0">
                <a:solidFill>
                  <a:schemeClr val="tx1"/>
                </a:solidFill>
                <a:effectLst/>
                <a:latin typeface="Intel Clear"/>
                <a:ea typeface="+mn-ea"/>
                <a:cs typeface="+mn-cs"/>
              </a:rPr>
              <a:t> l</a:t>
            </a:r>
            <a:r>
              <a:rPr lang="en-US" sz="1200" kern="1200" dirty="0">
                <a:solidFill>
                  <a:schemeClr val="tx1"/>
                </a:solidFill>
                <a:effectLst/>
                <a:latin typeface="Intel Clear"/>
                <a:ea typeface="+mn-ea"/>
                <a:cs typeface="+mn-cs"/>
              </a:rPr>
              <a:t>ab shows you how to define a pinout as an exercise for</a:t>
            </a:r>
            <a:r>
              <a:rPr lang="en-US" sz="1200" kern="1200" baseline="0" dirty="0">
                <a:solidFill>
                  <a:schemeClr val="tx1"/>
                </a:solidFill>
                <a:effectLst/>
                <a:latin typeface="Intel Clear"/>
                <a:ea typeface="+mn-ea"/>
                <a:cs typeface="+mn-cs"/>
              </a:rPr>
              <a:t> future scenarios where a custom PCB might be used</a:t>
            </a:r>
            <a:r>
              <a:rPr lang="en-US" sz="1200" kern="1200" dirty="0">
                <a:solidFill>
                  <a:schemeClr val="tx1"/>
                </a:solidFill>
                <a:effectLst/>
                <a:latin typeface="Intel Clear"/>
                <a:ea typeface="+mn-ea"/>
                <a:cs typeface="+mn-cs"/>
              </a:rPr>
              <a:t>. </a:t>
            </a:r>
          </a:p>
          <a:p>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In the lab, you need</a:t>
            </a:r>
            <a:r>
              <a:rPr lang="en-US" sz="1200" kern="1200" baseline="0" dirty="0">
                <a:solidFill>
                  <a:schemeClr val="tx1"/>
                </a:solidFill>
                <a:effectLst/>
                <a:latin typeface="Intel Clear"/>
                <a:ea typeface="+mn-ea"/>
                <a:cs typeface="+mn-cs"/>
              </a:rPr>
              <a:t> to assign the </a:t>
            </a:r>
            <a:r>
              <a:rPr lang="en-US" sz="1200" kern="1200" dirty="0">
                <a:solidFill>
                  <a:schemeClr val="tx1"/>
                </a:solidFill>
                <a:effectLst/>
                <a:latin typeface="Intel Clear"/>
                <a:ea typeface="+mn-ea"/>
                <a:cs typeface="+mn-cs"/>
              </a:rPr>
              <a:t> Switches and LED signals in your code to the appropriate pins, using the main toolbar at the top of the Quartus window, navigate to the “Assignments” drop down menu in the main Quartus toolbar. Click on “Pin Planner” and a window similar to the</a:t>
            </a:r>
            <a:r>
              <a:rPr lang="en-US" sz="1200" kern="1200" baseline="0" dirty="0">
                <a:solidFill>
                  <a:schemeClr val="tx1"/>
                </a:solidFill>
                <a:effectLst/>
                <a:latin typeface="Intel Clear"/>
                <a:ea typeface="+mn-ea"/>
                <a:cs typeface="+mn-cs"/>
              </a:rPr>
              <a:t> one shown here will open.</a:t>
            </a:r>
          </a:p>
          <a:p>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We can see the I/O pins have not been assigned to any locations yet. To make the right pin assignments for this project, we have to look it up in development board vendor’s manual.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You could go to </a:t>
            </a:r>
            <a:r>
              <a:rPr lang="en-US" sz="1200" u="none" kern="1200" dirty="0">
                <a:solidFill>
                  <a:schemeClr val="tx1"/>
                </a:solidFill>
                <a:effectLst/>
                <a:latin typeface="Intel Clear"/>
                <a:ea typeface="+mn-ea"/>
                <a:cs typeface="+mn-cs"/>
                <a:hlinkClick r:id="rId3"/>
              </a:rPr>
              <a:t>Terasic's DE10-LITE Development Kit</a:t>
            </a:r>
            <a:r>
              <a:rPr lang="en-US" sz="1200" u="none" strike="noStrike" kern="1200" dirty="0">
                <a:solidFill>
                  <a:schemeClr val="tx1"/>
                </a:solidFill>
                <a:effectLst/>
                <a:latin typeface="Intel Clear"/>
                <a:ea typeface="+mn-ea"/>
                <a:cs typeface="+mn-cs"/>
                <a:hlinkClick r:id="rId3"/>
              </a:rPr>
              <a:t> w</a:t>
            </a:r>
            <a:r>
              <a:rPr lang="en-US" sz="1200" u="none" kern="1200" dirty="0">
                <a:solidFill>
                  <a:schemeClr val="tx1"/>
                </a:solidFill>
                <a:effectLst/>
                <a:latin typeface="Intel Clear"/>
                <a:ea typeface="+mn-ea"/>
                <a:cs typeface="+mn-cs"/>
              </a:rPr>
              <a:t>ebsite </a:t>
            </a:r>
            <a:r>
              <a:rPr lang="en-US" sz="1200" kern="1200" dirty="0">
                <a:solidFill>
                  <a:schemeClr val="tx1"/>
                </a:solidFill>
                <a:effectLst/>
                <a:latin typeface="Intel Clear"/>
                <a:ea typeface="+mn-ea"/>
                <a:cs typeface="+mn-cs"/>
              </a:rPr>
              <a:t>and download the DE10-LITE User Manual under resources,</a:t>
            </a:r>
            <a:r>
              <a:rPr lang="en-US" sz="1200" kern="1200" baseline="0" dirty="0">
                <a:solidFill>
                  <a:schemeClr val="tx1"/>
                </a:solidFill>
                <a:effectLst/>
                <a:latin typeface="Intel Clear"/>
                <a:ea typeface="+mn-ea"/>
                <a:cs typeface="+mn-cs"/>
              </a:rPr>
              <a:t> but t</a:t>
            </a:r>
            <a:r>
              <a:rPr lang="en-US" sz="1200" kern="1200" dirty="0">
                <a:solidFill>
                  <a:schemeClr val="tx1"/>
                </a:solidFill>
                <a:effectLst/>
                <a:latin typeface="Intel Clear"/>
                <a:ea typeface="+mn-ea"/>
                <a:cs typeface="+mn-cs"/>
              </a:rPr>
              <a:t>o make it easier, we have included a</a:t>
            </a:r>
            <a:r>
              <a:rPr lang="en-US" sz="1200" kern="1200" baseline="0" dirty="0">
                <a:solidFill>
                  <a:schemeClr val="tx1"/>
                </a:solidFill>
                <a:effectLst/>
                <a:latin typeface="Intel Clear"/>
                <a:ea typeface="+mn-ea"/>
                <a:cs typeface="+mn-cs"/>
              </a:rPr>
              <a:t> snippet of the pin guide in the lab manual.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Intel Clear"/>
                <a:ea typeface="+mn-ea"/>
                <a:cs typeface="+mn-cs"/>
              </a:rPr>
              <a:t>Assignments are made by matching the signal name to a pin number, and typing that pin number into the “location” column in the pin planner.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22</a:t>
            </a:fld>
            <a:endParaRPr lang="en-US" dirty="0">
              <a:solidFill>
                <a:srgbClr val="000000"/>
              </a:solidFill>
            </a:endParaRPr>
          </a:p>
        </p:txBody>
      </p:sp>
    </p:spTree>
    <p:extLst>
      <p:ext uri="{BB962C8B-B14F-4D97-AF65-F5344CB8AC3E}">
        <p14:creationId xmlns:p14="http://schemas.microsoft.com/office/powerpoint/2010/main" val="589110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When you are ready, click the “play” button located at the top of the main Quartus window</a:t>
            </a:r>
            <a:r>
              <a:rPr lang="en-US" baseline="0" dirty="0"/>
              <a:t> to compile your code. If you’ve done everything correctly, there should be no errors shown in red. It is possible that you could have a warning, shown in blue, but these can be ignored for this lab.</a:t>
            </a:r>
          </a:p>
          <a:p>
            <a:endParaRPr lang="en-US" baseline="0" dirty="0"/>
          </a:p>
          <a:p>
            <a:r>
              <a:rPr lang="en-US" baseline="0" dirty="0"/>
              <a:t>If you did get an error, check that your top-level-entity name and top-level-module name match exactly. You may need to back-track through the instructions to find where you went wrong.</a:t>
            </a:r>
          </a:p>
          <a:p>
            <a:endParaRPr lang="en-US" dirty="0"/>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23</a:t>
            </a:fld>
            <a:endParaRPr lang="en-US" dirty="0">
              <a:solidFill>
                <a:srgbClr val="000000"/>
              </a:solidFill>
            </a:endParaRPr>
          </a:p>
        </p:txBody>
      </p:sp>
    </p:spTree>
    <p:extLst>
      <p:ext uri="{BB962C8B-B14F-4D97-AF65-F5344CB8AC3E}">
        <p14:creationId xmlns:p14="http://schemas.microsoft.com/office/powerpoint/2010/main" val="1568486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To download your completed FPGA design into the device, connect the USB Blaster cable between your PC USB port and the USB  Blaster  port on your development kit. Don’t forget to also plug the kit into power using the wall adapter</a:t>
            </a:r>
            <a:r>
              <a:rPr lang="en-US" sz="1200" kern="1200" baseline="0" dirty="0">
                <a:solidFill>
                  <a:schemeClr val="tx1"/>
                </a:solidFill>
                <a:effectLst/>
                <a:latin typeface="Intel Clear"/>
                <a:ea typeface="+mn-ea"/>
                <a:cs typeface="+mn-cs"/>
              </a:rPr>
              <a:t> if it has one, but the DE10-Lite does not, it’s powered by USB</a:t>
            </a:r>
            <a:r>
              <a:rPr lang="en-US" sz="1200" kern="1200" dirty="0">
                <a:solidFill>
                  <a:schemeClr val="tx1"/>
                </a:solidFill>
                <a:effectLst/>
                <a:latin typeface="Intel Clear"/>
                <a:ea typeface="+mn-ea"/>
                <a:cs typeface="+mn-cs"/>
              </a:rPr>
              <a:t>. Upon plugging in your device, you should see flashing LEDs and 7-segment displays counting in hexadecimal.</a:t>
            </a:r>
          </a:p>
          <a:p>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To use the USB Blaster to program your device, you need to install the USB Blaster driver. Follow the following steps in the lab manual to install the USB Blaster driver.</a:t>
            </a:r>
            <a:br>
              <a:rPr lang="en-US" sz="1200" kern="1200" dirty="0">
                <a:solidFill>
                  <a:schemeClr val="tx1"/>
                </a:solidFill>
                <a:effectLst/>
                <a:latin typeface="Intel Clear"/>
                <a:ea typeface="+mn-ea"/>
                <a:cs typeface="+mn-cs"/>
              </a:rPr>
            </a:b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The next step will take the FPGA “image” and download it to your development  kit. </a:t>
            </a:r>
            <a:r>
              <a:rPr lang="en-US" dirty="0"/>
              <a:t>Click “programmer” under “Tools” then choose “Hardware Setup” on the top left corner. In the window that appears, use the drop down menu</a:t>
            </a:r>
            <a:r>
              <a:rPr lang="en-US" baseline="0" dirty="0"/>
              <a:t> to select USB Blaster. You cannot just click where it appears in the available hardware list. If you close out of this window and it still says “No hardware” next to hardware setup, you did not select it from the dropdown list. If USB Blaster does not appear in the drop down list, your drivers did not install correctly.</a:t>
            </a:r>
            <a:endParaRPr lang="en-US" dirty="0"/>
          </a:p>
          <a:p>
            <a:endParaRPr lang="en-US" dirty="0"/>
          </a:p>
          <a:p>
            <a:r>
              <a:rPr lang="en-US" baseline="0" dirty="0"/>
              <a:t>Next you will add the sof SRAM Object File to your programmer. Follow the instructions in the lab manual. Finally, click “Start” and you should see the default lights on your board turn off once the programming is successful.</a:t>
            </a:r>
            <a:endParaRPr lang="en-US" dirty="0"/>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24</a:t>
            </a:fld>
            <a:endParaRPr lang="en-US" dirty="0">
              <a:solidFill>
                <a:srgbClr val="000000"/>
              </a:solidFill>
            </a:endParaRPr>
          </a:p>
        </p:txBody>
      </p:sp>
    </p:spTree>
    <p:extLst>
      <p:ext uri="{BB962C8B-B14F-4D97-AF65-F5344CB8AC3E}">
        <p14:creationId xmlns:p14="http://schemas.microsoft.com/office/powerpoint/2010/main" val="1161531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Now you should be able to control the LEDs with each switch. Toggle</a:t>
            </a:r>
            <a:r>
              <a:rPr lang="en-US" baseline="0" dirty="0"/>
              <a:t> the switches to test your design. </a:t>
            </a:r>
            <a:endParaRPr lang="en-US" dirty="0"/>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25</a:t>
            </a:fld>
            <a:endParaRPr lang="en-US" dirty="0">
              <a:solidFill>
                <a:srgbClr val="000000"/>
              </a:solidFill>
            </a:endParaRPr>
          </a:p>
        </p:txBody>
      </p:sp>
    </p:spTree>
    <p:extLst>
      <p:ext uri="{BB962C8B-B14F-4D97-AF65-F5344CB8AC3E}">
        <p14:creationId xmlns:p14="http://schemas.microsoft.com/office/powerpoint/2010/main" val="3001530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68C65-EB52-4473-B665-8F8DBFC03CC6}" type="slidenum">
              <a:rPr lang="en-US">
                <a:solidFill>
                  <a:srgbClr val="000000"/>
                </a:solidFill>
              </a:rPr>
              <a:pPr/>
              <a:t>32</a:t>
            </a:fld>
            <a:endParaRPr lang="en-US" dirty="0">
              <a:solidFill>
                <a:srgbClr val="000000"/>
              </a:solidFill>
            </a:endParaRPr>
          </a:p>
        </p:txBody>
      </p:sp>
      <p:sp>
        <p:nvSpPr>
          <p:cNvPr id="408578" name="Rectangle 2"/>
          <p:cNvSpPr>
            <a:spLocks noGrp="1" noRot="1" noChangeAspect="1" noChangeArrowheads="1" noTextEdit="1"/>
          </p:cNvSpPr>
          <p:nvPr>
            <p:ph type="sldImg"/>
          </p:nvPr>
        </p:nvSpPr>
        <p:spPr>
          <a:xfrm>
            <a:off x="441325" y="725488"/>
            <a:ext cx="6138863" cy="3454400"/>
          </a:xfrm>
          <a:ln/>
        </p:spPr>
      </p:sp>
      <p:sp>
        <p:nvSpPr>
          <p:cNvPr id="408579" name="Rectangle 3"/>
          <p:cNvSpPr>
            <a:spLocks noGrp="1" noChangeArrowheads="1"/>
          </p:cNvSpPr>
          <p:nvPr>
            <p:ph type="body" idx="1"/>
            <p:custDataLst>
              <p:tags r:id="rId1"/>
            </p:custDataLst>
          </p:nvPr>
        </p:nvSpPr>
        <p:spPr>
          <a:xfrm>
            <a:off x="1169459" y="4390674"/>
            <a:ext cx="4671482" cy="3998025"/>
          </a:xfrm>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105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68C65-EB52-4473-B665-8F8DBFC03CC6}" type="slidenum">
              <a:rPr lang="en-US">
                <a:solidFill>
                  <a:srgbClr val="000000"/>
                </a:solidFill>
              </a:rPr>
              <a:pPr/>
              <a:t>33</a:t>
            </a:fld>
            <a:endParaRPr lang="en-US" dirty="0">
              <a:solidFill>
                <a:srgbClr val="000000"/>
              </a:solidFill>
            </a:endParaRPr>
          </a:p>
        </p:txBody>
      </p:sp>
      <p:sp>
        <p:nvSpPr>
          <p:cNvPr id="408578" name="Rectangle 2"/>
          <p:cNvSpPr>
            <a:spLocks noGrp="1" noRot="1" noChangeAspect="1" noChangeArrowheads="1" noTextEdit="1"/>
          </p:cNvSpPr>
          <p:nvPr>
            <p:ph type="sldImg"/>
          </p:nvPr>
        </p:nvSpPr>
        <p:spPr>
          <a:xfrm>
            <a:off x="441325" y="725488"/>
            <a:ext cx="6138863" cy="3454400"/>
          </a:xfrm>
          <a:ln/>
        </p:spPr>
      </p:sp>
      <p:sp>
        <p:nvSpPr>
          <p:cNvPr id="408579" name="Rectangle 3"/>
          <p:cNvSpPr>
            <a:spLocks noGrp="1" noChangeArrowheads="1"/>
          </p:cNvSpPr>
          <p:nvPr>
            <p:ph type="body" idx="1"/>
            <p:custDataLst>
              <p:tags r:id="rId1"/>
            </p:custDataLst>
          </p:nvPr>
        </p:nvSpPr>
        <p:spPr>
          <a:xfrm>
            <a:off x="1169459" y="4390674"/>
            <a:ext cx="4671482" cy="3998025"/>
          </a:xfrm>
        </p:spPr>
        <p:txBody>
          <a:bodyPr/>
          <a:lstStyle/>
          <a:p>
            <a:r>
              <a:rPr lang="en-US" dirty="0">
                <a:latin typeface="Arial" panose="020B0604020202020204" pitchFamily="34" charset="0"/>
                <a:cs typeface="Arial" panose="020B0604020202020204" pitchFamily="34" charset="0"/>
              </a:rPr>
              <a:t>Congratulations on completing</a:t>
            </a:r>
            <a:r>
              <a:rPr lang="en-US" baseline="0" dirty="0">
                <a:latin typeface="Arial" panose="020B0604020202020204" pitchFamily="34" charset="0"/>
                <a:cs typeface="Arial" panose="020B0604020202020204" pitchFamily="34" charset="0"/>
              </a:rPr>
              <a:t> your first FPGA project. Now you can continue through the lab to build a 3 bit wide 2-to-1 multiplexer like the one we discussed at the beginning of this workshop. Note that the switches are used as inputs to the 3 bit wide 2 to 1 multiplexer circuit. The values of the switches are displayed on the corresponding LEDs and the output and select line are also displayed on the LEDs. Read your Verilog code carefully to determine how the switches correlate to the multiplexer circuit and make sure you understand how it functions on the development kit.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923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68C65-EB52-4473-B665-8F8DBFC03CC6}" type="slidenum">
              <a:rPr lang="en-US">
                <a:solidFill>
                  <a:srgbClr val="000000"/>
                </a:solidFill>
              </a:rPr>
              <a:pPr/>
              <a:t>34</a:t>
            </a:fld>
            <a:endParaRPr lang="en-US" dirty="0">
              <a:solidFill>
                <a:srgbClr val="000000"/>
              </a:solidFill>
            </a:endParaRPr>
          </a:p>
        </p:txBody>
      </p:sp>
      <p:sp>
        <p:nvSpPr>
          <p:cNvPr id="408578" name="Rectangle 2"/>
          <p:cNvSpPr>
            <a:spLocks noGrp="1" noRot="1" noChangeAspect="1" noChangeArrowheads="1" noTextEdit="1"/>
          </p:cNvSpPr>
          <p:nvPr>
            <p:ph type="sldImg"/>
          </p:nvPr>
        </p:nvSpPr>
        <p:spPr>
          <a:xfrm>
            <a:off x="441325" y="725488"/>
            <a:ext cx="6138863" cy="3454400"/>
          </a:xfrm>
          <a:ln/>
        </p:spPr>
      </p:sp>
      <p:sp>
        <p:nvSpPr>
          <p:cNvPr id="408579" name="Rectangle 3"/>
          <p:cNvSpPr>
            <a:spLocks noGrp="1" noChangeArrowheads="1"/>
          </p:cNvSpPr>
          <p:nvPr>
            <p:ph type="body" idx="1"/>
            <p:custDataLst>
              <p:tags r:id="rId1"/>
            </p:custDataLst>
          </p:nvPr>
        </p:nvSpPr>
        <p:spPr>
          <a:xfrm>
            <a:off x="1169459" y="4390674"/>
            <a:ext cx="4671482" cy="3998025"/>
          </a:xfrm>
        </p:spPr>
        <p:txBody>
          <a:bodyPr/>
          <a:lstStyle/>
          <a:p>
            <a:r>
              <a:rPr lang="en-US" dirty="0">
                <a:latin typeface="Arial" panose="020B0604020202020204" pitchFamily="34" charset="0"/>
                <a:cs typeface="Arial" panose="020B0604020202020204" pitchFamily="34" charset="0"/>
              </a:rPr>
              <a:t>Once you have compiled, programmed,</a:t>
            </a:r>
            <a:r>
              <a:rPr lang="en-US" baseline="0" dirty="0">
                <a:latin typeface="Arial" panose="020B0604020202020204" pitchFamily="34" charset="0"/>
                <a:cs typeface="Arial" panose="020B0604020202020204" pitchFamily="34" charset="0"/>
              </a:rPr>
              <a:t> and tested your 2-to-1 mux, you can move on to the final part of the lab which is using counters and clocks to implement a light sequencer. We call the lab “Knight Rider” as this was a popular TV show in the early 1980s that had a crime fighting car that had a light sequencer on its front grill.</a:t>
            </a:r>
          </a:p>
          <a:p>
            <a:endParaRPr lang="en-US" baseline="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This lab will introduce</a:t>
            </a:r>
            <a:r>
              <a:rPr lang="en-US" sz="1200" kern="1200" baseline="0" dirty="0">
                <a:solidFill>
                  <a:schemeClr val="tx1"/>
                </a:solidFill>
                <a:effectLst/>
                <a:latin typeface="Intel Clear"/>
                <a:ea typeface="+mn-ea"/>
                <a:cs typeface="+mn-cs"/>
              </a:rPr>
              <a:t> you to s</a:t>
            </a:r>
            <a:r>
              <a:rPr lang="en-US" sz="1200" kern="1200" dirty="0">
                <a:solidFill>
                  <a:schemeClr val="tx1"/>
                </a:solidFill>
                <a:effectLst/>
                <a:latin typeface="Intel Clear"/>
                <a:ea typeface="+mn-ea"/>
                <a:cs typeface="+mn-cs"/>
              </a:rPr>
              <a:t>equential logic and flip-flops. Let’s quickly review how flip-flops work.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Flip-flops are basic storage elements in digital electronics and are essential a single bit of RAM. In their simplest form, they have 3 pins: D, Q, and Clock. The diagram of voltage versus time (often referred to as a waveform) for a flip-flop is shown. Flip-flops capture the value of the “D” pin when the clock pin transitions from low to high. This value of D then shows up at the Q output of the flip-flop a very short time later.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The Knight Rider lab sequences the 10 LEDs sequentially at about 1/10 second per LED illumination. The code provided in the lab manual</a:t>
            </a:r>
            <a:r>
              <a:rPr lang="en-US" sz="1200" kern="1200" baseline="0" dirty="0">
                <a:solidFill>
                  <a:schemeClr val="tx1"/>
                </a:solidFill>
                <a:effectLst/>
                <a:latin typeface="Intel Clear"/>
                <a:ea typeface="+mn-ea"/>
                <a:cs typeface="+mn-cs"/>
              </a:rPr>
              <a:t> has some intentional bugs so that you can practice working with a hardware description language and try out your debugging skills. Follow along with the lab manual to create the project files, assign your clock pins, and debug your code.</a:t>
            </a: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9116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tips to keep in mind when running through the lab manual. When you launch Quartus you will be offered three selections, just select the run Quartus option. In the future if you need more features for Quartus such as advanced IP or higher end products, you might need to purchase a license.</a:t>
            </a:r>
          </a:p>
          <a:p>
            <a:endParaRPr lang="en-US" dirty="0"/>
          </a:p>
          <a:p>
            <a:r>
              <a:rPr lang="en-US" dirty="0"/>
              <a:t>All these tips are also highlighted in the lab manual. Please follow the lab manual instructions carefully and pay attention to upper and lower case text as file names and the Verilog language are case sensitive.</a:t>
            </a:r>
          </a:p>
          <a:p>
            <a:endParaRPr lang="en-US" dirty="0"/>
          </a:p>
          <a:p>
            <a:endParaRPr lang="en-US" dirty="0"/>
          </a:p>
        </p:txBody>
      </p:sp>
      <p:sp>
        <p:nvSpPr>
          <p:cNvPr id="4" name="Slide Number Placeholder 3"/>
          <p:cNvSpPr>
            <a:spLocks noGrp="1"/>
          </p:cNvSpPr>
          <p:nvPr>
            <p:ph type="sldNum" sz="quarter" idx="10"/>
          </p:nvPr>
        </p:nvSpPr>
        <p:spPr/>
        <p:txBody>
          <a:bodyPr/>
          <a:lstStyle/>
          <a:p>
            <a:fld id="{7FA1225E-EDAF-474C-A2FA-1A20B1220EE0}" type="slidenum">
              <a:rPr lang="en-US" smtClean="0">
                <a:solidFill>
                  <a:srgbClr val="000000"/>
                </a:solidFill>
              </a:rPr>
              <a:pPr/>
              <a:t>35</a:t>
            </a:fld>
            <a:endParaRPr lang="en-US" dirty="0">
              <a:solidFill>
                <a:srgbClr val="000000"/>
              </a:solidFill>
            </a:endParaRPr>
          </a:p>
        </p:txBody>
      </p:sp>
    </p:spTree>
    <p:extLst>
      <p:ext uri="{BB962C8B-B14F-4D97-AF65-F5344CB8AC3E}">
        <p14:creationId xmlns:p14="http://schemas.microsoft.com/office/powerpoint/2010/main" val="44041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strongly encourage</a:t>
            </a:r>
            <a:r>
              <a:rPr lang="en-US" baseline="0" dirty="0"/>
              <a:t> you to practice the skills you learn today by completing the companion lab.</a:t>
            </a:r>
          </a:p>
          <a:p>
            <a:endParaRPr lang="en-US" baseline="0" dirty="0"/>
          </a:p>
          <a:p>
            <a:r>
              <a:rPr lang="en-US" baseline="0" dirty="0"/>
              <a:t>In order to do so, there are several steps you need to complete.</a:t>
            </a:r>
          </a:p>
          <a:p>
            <a:endParaRPr lang="en-US" baseline="0" dirty="0"/>
          </a:p>
          <a:p>
            <a:r>
              <a:rPr lang="en-US" baseline="0" dirty="0"/>
              <a:t>First, you will need to obtain a FPGA development kit. For beginners we recommend our most affordable board, the DE10-Lite, which can be purchased from Terasic.com for 85 dollars plus shipping. If you are affiliated with a university or other academic institution, you can purchase the board for a discounted academic price of 55 dollars plus shipping. You can also purchase these development boards from electronic distributors such as </a:t>
            </a:r>
            <a:r>
              <a:rPr lang="en-US" baseline="0" dirty="0" err="1"/>
              <a:t>Digikey</a:t>
            </a:r>
            <a:r>
              <a:rPr lang="en-US" baseline="0" dirty="0"/>
              <a:t> and Mouser.</a:t>
            </a:r>
          </a:p>
          <a:p>
            <a:endParaRPr lang="en-US" baseline="0" dirty="0"/>
          </a:p>
          <a:p>
            <a:r>
              <a:rPr lang="en-US" baseline="0" dirty="0"/>
              <a:t>Other Intel FPGA development kits will also work but you will need to adapt the device settings in the new project wizard and pin assignments to match your device when completing the lab. </a:t>
            </a:r>
          </a:p>
          <a:p>
            <a:endParaRPr lang="en-US" baseline="0" dirty="0"/>
          </a:p>
          <a:p>
            <a:r>
              <a:rPr lang="en-US" baseline="0" dirty="0"/>
              <a:t>Next, you can download the lab manual by clicking on the resources tab in the upper right hand corner of the course player window.</a:t>
            </a:r>
          </a:p>
          <a:p>
            <a:endParaRPr lang="en-US" baseline="0" dirty="0"/>
          </a:p>
          <a:p>
            <a:r>
              <a:rPr lang="en-US" baseline="0" dirty="0"/>
              <a:t>Also in the resources tab is a link to the downloads page where you can download and install Quartus Prime Lite Edition. This is the free version and has all the features necessary to complete the labs in our beginner curriculum. </a:t>
            </a:r>
          </a:p>
          <a:p>
            <a:endParaRPr lang="en-US" baseline="0" dirty="0"/>
          </a:p>
          <a:p>
            <a:r>
              <a:rPr lang="en-US" baseline="0" dirty="0"/>
              <a:t>Download and installation can take 1 hour or more depending on download speeds and other factors. Un-select all device support packages except the ones you intend to use in order to save time. Click “Download Selected Files” to begin installation. You can let the process run in the background while you view the rest of this training.</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1672883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a:t>
            </a:r>
            <a:r>
              <a:rPr lang="en-US" baseline="0" dirty="0"/>
              <a:t> us for Introduction to FPGA Design in Quartus. We hope you enjoyed this online course. To learn more or find other trainings please the visit the Intel FPGA technical training or Intel FPGA University websites.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36</a:t>
            </a:fld>
            <a:endParaRPr lang="en-US" dirty="0"/>
          </a:p>
        </p:txBody>
      </p:sp>
    </p:spTree>
    <p:extLst>
      <p:ext uri="{BB962C8B-B14F-4D97-AF65-F5344CB8AC3E}">
        <p14:creationId xmlns:p14="http://schemas.microsoft.com/office/powerpoint/2010/main" val="404653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FPGAs are popular because t</a:t>
            </a:r>
            <a:r>
              <a:rPr lang="en-US" sz="1200" kern="1200" dirty="0">
                <a:solidFill>
                  <a:schemeClr val="tx1"/>
                </a:solidFill>
                <a:effectLst/>
                <a:latin typeface="Intel Clear"/>
                <a:ea typeface="+mn-ea"/>
                <a:cs typeface="+mn-cs"/>
              </a:rPr>
              <a:t>hey offer greater throughput, execution speed, and energy efficiency than CPUs,</a:t>
            </a:r>
            <a:r>
              <a:rPr lang="en-US" sz="1200" kern="1200" baseline="0" dirty="0">
                <a:solidFill>
                  <a:schemeClr val="tx1"/>
                </a:solidFill>
                <a:effectLst/>
                <a:latin typeface="Intel Clear"/>
                <a:ea typeface="+mn-ea"/>
                <a:cs typeface="+mn-cs"/>
              </a:rPr>
              <a:t> the chips that power all laptops and desktops</a:t>
            </a:r>
            <a:r>
              <a:rPr lang="en-US" sz="1200" kern="1200" dirty="0">
                <a:solidFill>
                  <a:schemeClr val="tx1"/>
                </a:solidFill>
                <a:effectLst/>
                <a:latin typeface="Intel Clear"/>
                <a:ea typeface="+mn-ea"/>
                <a:cs typeface="+mn-cs"/>
              </a:rPr>
              <a:t>, but with the ability to adapt quickly to changes in algorithms, data patterns, or performance needs.</a:t>
            </a:r>
            <a:r>
              <a:rPr lang="en-US" sz="1200" kern="1200" baseline="0" dirty="0">
                <a:solidFill>
                  <a:schemeClr val="tx1"/>
                </a:solidFill>
                <a:effectLst/>
                <a:latin typeface="Intel Clear"/>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Intel Clear"/>
                <a:ea typeface="+mn-ea"/>
                <a:cs typeface="+mn-cs"/>
              </a:rPr>
              <a:t>When you design an FPGA, you are designing custom hardware, an actual circuit, unlike writing software which is then run on a pre-designed circuit, such as your computer’s CPU. By working at the hardware level, you can reach speeds and power savings that are unattainable in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Intel Clear"/>
                <a:ea typeface="+mn-ea"/>
                <a:cs typeface="+mn-cs"/>
              </a:rPr>
              <a:t>FPGAs are especially powerful for performing highly parallel tasks, where many calculations must occur simultaneously, because you can design different sections of the FPGA to complete each task.</a:t>
            </a: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Intel offers four families of FPGAs—MAX, Cyclone, Arria, and Stratix—of increasing capacity, speed, and feature sets</a:t>
            </a:r>
            <a:r>
              <a:rPr lang="en-US" sz="1200" kern="1200" baseline="0" dirty="0">
                <a:solidFill>
                  <a:schemeClr val="tx1"/>
                </a:solidFill>
                <a:effectLst/>
                <a:latin typeface="Intel Clear"/>
                <a:ea typeface="+mn-ea"/>
                <a:cs typeface="+mn-cs"/>
              </a:rPr>
              <a:t> to cover many different market segments and use cases. You can learn more about all of our FPGA products by going to Intel.com and looking for FPGA under the products tab.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Intel Clear"/>
              <a:ea typeface="+mn-ea"/>
              <a:cs typeface="+mn-cs"/>
            </a:endParaRPr>
          </a:p>
          <a:p>
            <a:pPr marL="171450" lvl="0" indent="-171450" algn="l" defTabSz="914400" rtl="0" eaLnBrk="1" latinLnBrk="0" hangingPunct="1">
              <a:buFont typeface="Arial" panose="020B0604020202020204" pitchFamily="34" charset="0"/>
              <a:buChar char="•"/>
            </a:pPr>
            <a:endParaRPr lang="en-US" sz="1200" kern="1200" dirty="0">
              <a:solidFill>
                <a:schemeClr val="tx1"/>
              </a:solidFill>
              <a:effectLst/>
              <a:latin typeface="Intel Clear"/>
              <a:ea typeface="+mn-ea"/>
              <a:cs typeface="+mn-cs"/>
            </a:endParaRP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0AACE2A-5B1D-6C45-989A-16EB4C4EB5FD}"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0731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you’ve</a:t>
            </a:r>
            <a:r>
              <a:rPr lang="en-US" baseline="0" dirty="0"/>
              <a:t> heard of an ASIC, which stands for application specific integrated circuit, you might be wondering when you should use an FPGA instead of an ASIC for implementing a custom hardware design.</a:t>
            </a:r>
            <a:endParaRPr lang="en-US" dirty="0"/>
          </a:p>
          <a:p>
            <a:pPr marL="0" indent="0">
              <a:buFont typeface="Arial" panose="020B0604020202020204" pitchFamily="34" charset="0"/>
              <a:buNone/>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Intel Clear"/>
                <a:ea typeface="+mn-ea"/>
                <a:cs typeface="+mn-cs"/>
              </a:rPr>
              <a:t>FPGAs</a:t>
            </a:r>
            <a:r>
              <a:rPr lang="en-US" sz="1200" kern="1200" baseline="0" dirty="0">
                <a:solidFill>
                  <a:schemeClr val="tx1"/>
                </a:solidFill>
                <a:effectLst/>
                <a:latin typeface="Intel Clear"/>
                <a:ea typeface="+mn-ea"/>
                <a:cs typeface="+mn-cs"/>
              </a:rPr>
              <a:t> are useful when you only need a few units of a custom chip, or when you want to regularly iterate on your design in frequent intervals. Their reprogrammable nature allows you, the designer, to avoid the costly and time-consuming process of manufacturing a custom chip.  Assuming no design integrations, research shows that investing in ASIC design is only more cost effective if you are manufacturing them in high volume.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Intel Clear"/>
                <a:ea typeface="+mn-ea"/>
                <a:cs typeface="+mn-cs"/>
              </a:rPr>
              <a:t>Even so, the production time for an ASIC can be quite lengthy, so it is becoming more common to use FPGAs in high volumes when you want the ability to regularly update your design. An example of this is in accelerating data centers where companies want to lead the industry by frequently improving upon their acceleration algorithms implemented in custom hardware.</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Intel Clear"/>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Intel Clear"/>
                <a:ea typeface="+mn-ea"/>
                <a:cs typeface="+mn-cs"/>
              </a:rPr>
              <a:t>If you are student, developer, or hobbyist, FPGAs allow for rapid prototyping, incremental design, and quick bug correction. There is also a growing availability of high level software tools and a decreased learning curve (for example, you don’t need to be an expert in place and route), and you can make use of prebuilt IP cores for common functions.</a:t>
            </a:r>
          </a:p>
        </p:txBody>
      </p:sp>
      <p:sp>
        <p:nvSpPr>
          <p:cNvPr id="4" name="Slide Number Placeholder 3"/>
          <p:cNvSpPr>
            <a:spLocks noGrp="1"/>
          </p:cNvSpPr>
          <p:nvPr>
            <p:ph type="sldNum" sz="quarter" idx="10"/>
          </p:nvPr>
        </p:nvSpPr>
        <p:spPr/>
        <p:txBody>
          <a:bodyPr/>
          <a:lstStyle/>
          <a:p>
            <a:fld id="{80AACE2A-5B1D-6C45-989A-16EB4C4EB5F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52181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a:solidFill>
                  <a:schemeClr val="tx1"/>
                </a:solidFill>
                <a:effectLst/>
                <a:latin typeface="+mn-lt"/>
                <a:ea typeface="+mn-ea"/>
                <a:cs typeface="+mn-cs"/>
              </a:rPr>
              <a:t>As the internet</a:t>
            </a:r>
            <a:r>
              <a:rPr lang="en-US" sz="1200" kern="1200" baseline="0" dirty="0">
                <a:solidFill>
                  <a:schemeClr val="tx1"/>
                </a:solidFill>
                <a:effectLst/>
                <a:latin typeface="+mn-lt"/>
                <a:ea typeface="+mn-ea"/>
                <a:cs typeface="+mn-cs"/>
              </a:rPr>
              <a:t> of things</a:t>
            </a:r>
            <a:r>
              <a:rPr lang="en-US" sz="1200" kern="1200" dirty="0">
                <a:solidFill>
                  <a:schemeClr val="tx1"/>
                </a:solidFill>
                <a:effectLst/>
                <a:latin typeface="+mn-lt"/>
                <a:ea typeface="+mn-ea"/>
                <a:cs typeface="+mn-cs"/>
              </a:rPr>
              <a:t> draws more and more mobile and embedded devices together, huge new application spaces will form that require the connectivity and flexibility of FPGAs.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diversity will be amazing—from virtual reality goggles to continental power grids, from palm-sized drones to autonomous long-haul trucks.</a:t>
            </a:r>
          </a:p>
          <a:p>
            <a:pPr marL="0" lvl="0" indent="0">
              <a:buFont typeface="Arial" charset="0"/>
              <a:buNone/>
            </a:pPr>
            <a:endParaRPr lang="en-US" sz="1200" kern="1200" dirty="0">
              <a:solidFill>
                <a:schemeClr val="tx1"/>
              </a:solidFill>
              <a:effectLst/>
              <a:latin typeface="+mn-lt"/>
              <a:ea typeface="+mn-ea"/>
              <a:cs typeface="+mn-cs"/>
            </a:endParaRPr>
          </a:p>
          <a:p>
            <a:pPr marL="0" lvl="0" indent="0">
              <a:buFont typeface="Arial" charset="0"/>
              <a:buNone/>
            </a:pPr>
            <a:r>
              <a:rPr lang="en-US" sz="1200" kern="1200" dirty="0">
                <a:solidFill>
                  <a:schemeClr val="tx1"/>
                </a:solidFill>
                <a:effectLst/>
                <a:latin typeface="+mn-lt"/>
                <a:ea typeface="+mn-ea"/>
                <a:cs typeface="+mn-cs"/>
              </a:rPr>
              <a:t>Each application will mutate and evolve as it adapts to the omnipresent internet</a:t>
            </a:r>
            <a:r>
              <a:rPr lang="en-US" sz="1200" kern="1200" baseline="0" dirty="0">
                <a:solidFill>
                  <a:schemeClr val="tx1"/>
                </a:solidFill>
                <a:effectLst/>
                <a:latin typeface="+mn-lt"/>
                <a:ea typeface="+mn-ea"/>
                <a:cs typeface="+mn-cs"/>
              </a:rPr>
              <a:t> of things</a:t>
            </a:r>
            <a:r>
              <a:rPr lang="en-US" sz="1200" kern="1200" dirty="0">
                <a:solidFill>
                  <a:schemeClr val="tx1"/>
                </a:solidFill>
                <a:effectLst/>
                <a:latin typeface="+mn-lt"/>
                <a:ea typeface="+mn-ea"/>
                <a:cs typeface="+mn-cs"/>
              </a:rPr>
              <a:t>, the power of big-data computing and new use cases from endlessly creative users.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Many of these new applications have diverse and unpredictable workloads.</a:t>
            </a:r>
          </a:p>
          <a:p>
            <a:pPr marL="0" lvl="0" indent="0">
              <a:buFont typeface="Arial" charset="0"/>
              <a:buNone/>
            </a:pPr>
            <a:endParaRPr lang="en-US" sz="1200" kern="1200" dirty="0">
              <a:solidFill>
                <a:schemeClr val="tx1"/>
              </a:solidFill>
              <a:effectLst/>
              <a:latin typeface="+mn-lt"/>
              <a:ea typeface="+mn-ea"/>
              <a:cs typeface="+mn-cs"/>
            </a:endParaRPr>
          </a:p>
          <a:p>
            <a:pPr marL="0" lvl="0" indent="0">
              <a:buFont typeface="Arial" charset="0"/>
              <a:buNone/>
            </a:pPr>
            <a:r>
              <a:rPr lang="en-US" sz="1200" kern="1200" dirty="0">
                <a:solidFill>
                  <a:schemeClr val="tx1"/>
                </a:solidFill>
                <a:effectLst/>
                <a:latin typeface="+mn-lt"/>
                <a:ea typeface="+mn-ea"/>
                <a:cs typeface="+mn-cs"/>
              </a:rPr>
              <a:t>In some cases the standards for these still-nascent markets are still evolving. Developing these kinds of products requires maximum programming </a:t>
            </a:r>
            <a:r>
              <a:rPr lang="en-US" sz="1200" b="1" kern="1200" dirty="0">
                <a:solidFill>
                  <a:schemeClr val="tx1"/>
                </a:solidFill>
                <a:effectLst/>
                <a:latin typeface="+mn-lt"/>
                <a:ea typeface="+mn-ea"/>
                <a:cs typeface="+mn-cs"/>
              </a:rPr>
              <a:t>flexibility</a:t>
            </a:r>
            <a:r>
              <a:rPr lang="en-US" sz="1200" kern="1200" dirty="0">
                <a:solidFill>
                  <a:schemeClr val="tx1"/>
                </a:solidFill>
                <a:effectLst/>
                <a:latin typeface="+mn-lt"/>
                <a:ea typeface="+mn-ea"/>
                <a:cs typeface="+mn-cs"/>
              </a:rPr>
              <a:t>, as well as </a:t>
            </a:r>
            <a:r>
              <a:rPr lang="en-US" sz="1200" b="1" kern="1200" dirty="0">
                <a:solidFill>
                  <a:schemeClr val="tx1"/>
                </a:solidFill>
                <a:effectLst/>
                <a:latin typeface="+mn-lt"/>
                <a:ea typeface="+mn-ea"/>
                <a:cs typeface="+mn-cs"/>
              </a:rPr>
              <a:t>high performance coupled with great energy efficiency</a:t>
            </a:r>
            <a:r>
              <a:rPr lang="en-US" sz="1200" kern="1200" dirty="0">
                <a:solidFill>
                  <a:schemeClr val="tx1"/>
                </a:solidFill>
                <a:effectLst/>
                <a:latin typeface="+mn-lt"/>
                <a:ea typeface="+mn-ea"/>
                <a:cs typeface="+mn-cs"/>
              </a:rPr>
              <a:t>.</a:t>
            </a:r>
          </a:p>
          <a:p>
            <a:pPr marL="0" lvl="0" indent="0">
              <a:buFont typeface="Arial" charset="0"/>
              <a:buNone/>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200" kern="1200" baseline="0" dirty="0">
                <a:solidFill>
                  <a:schemeClr val="tx1"/>
                </a:solidFill>
                <a:effectLst/>
                <a:latin typeface="Intel Clear"/>
                <a:ea typeface="+mn-ea"/>
                <a:cs typeface="+mn-cs"/>
              </a:rPr>
              <a:t>It is crucial for the next generation of computer engineers to understand and be proficient in FPGA design.</a:t>
            </a:r>
          </a:p>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65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7</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eaLnBrk="1" hangingPunct="1"/>
            <a:r>
              <a:rPr lang="en-US" dirty="0"/>
              <a:t>Before we dive into how FPGAs are designed, we have a brief history lesson. </a:t>
            </a:r>
          </a:p>
          <a:p>
            <a:pPr eaLnBrk="1" hangingPunct="1"/>
            <a:endParaRPr lang="en-US" dirty="0"/>
          </a:p>
          <a:p>
            <a:pPr eaLnBrk="1" hangingPunct="1"/>
            <a:r>
              <a:rPr lang="en-US" dirty="0"/>
              <a:t>As</a:t>
            </a:r>
            <a:r>
              <a:rPr lang="en-US" baseline="0" dirty="0"/>
              <a:t> the computing industry demanded the flexibility of reprogrammable circuitry, there was a natural evolution from programmable read-only memory, or PROM, to erasable PROM, to programmable logic arrays, then electrically programmable and electrically erasable programmable logic devices, with the first FPGA launching in 1985. </a:t>
            </a:r>
          </a:p>
          <a:p>
            <a:pPr eaLnBrk="1" hangingPunct="1"/>
            <a:endParaRPr lang="en-US" baseline="0" dirty="0"/>
          </a:p>
          <a:p>
            <a:pPr eaLnBrk="1" hangingPunct="1"/>
            <a:r>
              <a:rPr lang="en-US" baseline="0" dirty="0"/>
              <a:t>Verilog, which we will learn more about soon, also appeared around the same time. </a:t>
            </a:r>
          </a:p>
          <a:p>
            <a:pPr eaLnBrk="1" hangingPunct="1"/>
            <a:endParaRPr lang="en-US" baseline="0" dirty="0"/>
          </a:p>
          <a:p>
            <a:pPr eaLnBrk="1" hangingPunct="1"/>
            <a:r>
              <a:rPr lang="en-US" baseline="0" dirty="0"/>
              <a:t>By 1989, Altera had launched the first integrated graphical design environment which combined schematic input, compilation, simulation and device programming all into a single tool, similar to the one you will learn to use in this course.</a:t>
            </a:r>
          </a:p>
          <a:p>
            <a:pPr eaLnBrk="1" hangingPunct="1"/>
            <a:endParaRPr lang="en-US" baseline="0" dirty="0"/>
          </a:p>
          <a:p>
            <a:pPr eaLnBrk="1" hangingPunct="1"/>
            <a:endParaRPr lang="en-US" baseline="0" dirty="0"/>
          </a:p>
          <a:p>
            <a:pPr eaLnBrk="1" hangingPunct="1"/>
            <a:endParaRPr lang="en-US" dirty="0"/>
          </a:p>
        </p:txBody>
      </p:sp>
    </p:spTree>
    <p:extLst>
      <p:ext uri="{BB962C8B-B14F-4D97-AF65-F5344CB8AC3E}">
        <p14:creationId xmlns:p14="http://schemas.microsoft.com/office/powerpoint/2010/main" val="120349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8</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marL="0" lvl="0" indent="0">
              <a:buFont typeface="Arial" charset="0"/>
              <a:buNone/>
            </a:pPr>
            <a:r>
              <a:rPr lang="en-US" sz="1200" kern="1200" baseline="0" dirty="0">
                <a:solidFill>
                  <a:schemeClr val="tx1"/>
                </a:solidFill>
                <a:effectLst/>
                <a:latin typeface="+mn-lt"/>
                <a:ea typeface="+mn-ea"/>
                <a:cs typeface="+mn-cs"/>
              </a:rPr>
              <a:t>Intel has been around much longer than FPGAs and celebrated its 50</a:t>
            </a:r>
            <a:r>
              <a:rPr lang="en-US" sz="1200" kern="1200" baseline="30000" dirty="0">
                <a:solidFill>
                  <a:schemeClr val="tx1"/>
                </a:solidFill>
                <a:effectLst/>
                <a:latin typeface="+mn-lt"/>
                <a:ea typeface="+mn-ea"/>
                <a:cs typeface="+mn-cs"/>
              </a:rPr>
              <a:t>th</a:t>
            </a:r>
            <a:r>
              <a:rPr lang="en-US" sz="1200" kern="1200" baseline="0" dirty="0">
                <a:solidFill>
                  <a:schemeClr val="tx1"/>
                </a:solidFill>
                <a:effectLst/>
                <a:latin typeface="+mn-lt"/>
                <a:ea typeface="+mn-ea"/>
                <a:cs typeface="+mn-cs"/>
              </a:rPr>
              <a:t> anniversary in 2018.</a:t>
            </a:r>
          </a:p>
          <a:p>
            <a:pPr marL="0" lvl="0" indent="0">
              <a:buFont typeface="Arial" charset="0"/>
              <a:buNone/>
            </a:pPr>
            <a:endParaRPr lang="en-US" sz="1200" kern="1200" baseline="0" dirty="0">
              <a:solidFill>
                <a:schemeClr val="tx1"/>
              </a:solidFill>
              <a:effectLst/>
              <a:latin typeface="+mn-lt"/>
              <a:ea typeface="+mn-ea"/>
              <a:cs typeface="+mn-cs"/>
            </a:endParaRPr>
          </a:p>
          <a:p>
            <a:pPr marL="0" lvl="0" indent="0">
              <a:buFont typeface="Arial" charset="0"/>
              <a:buNone/>
            </a:pPr>
            <a:r>
              <a:rPr lang="en-US" sz="1200" kern="1200" baseline="0" dirty="0">
                <a:solidFill>
                  <a:schemeClr val="tx1"/>
                </a:solidFill>
                <a:effectLst/>
                <a:latin typeface="+mn-lt"/>
                <a:ea typeface="+mn-ea"/>
                <a:cs typeface="+mn-cs"/>
              </a:rPr>
              <a:t>Shortly after Altera was founded in 1983, Intel partnered with them to jointly market microprocessors and programmable devices alongside one another. </a:t>
            </a:r>
          </a:p>
          <a:p>
            <a:pPr marL="0" lvl="0" indent="0">
              <a:buFont typeface="Arial" charset="0"/>
              <a:buNone/>
            </a:pPr>
            <a:endParaRPr lang="en-US" sz="1200" kern="1200" baseline="0" dirty="0">
              <a:solidFill>
                <a:schemeClr val="tx1"/>
              </a:solidFill>
              <a:effectLst/>
              <a:latin typeface="+mn-lt"/>
              <a:ea typeface="+mn-ea"/>
              <a:cs typeface="+mn-cs"/>
            </a:endParaRPr>
          </a:p>
          <a:p>
            <a:pPr marL="0" lvl="0" indent="0">
              <a:buFont typeface="Arial" charset="0"/>
              <a:buNone/>
            </a:pPr>
            <a:r>
              <a:rPr lang="en-US" sz="1200" kern="1200" baseline="0" dirty="0">
                <a:solidFill>
                  <a:schemeClr val="tx1"/>
                </a:solidFill>
                <a:effectLst/>
                <a:latin typeface="+mn-lt"/>
                <a:ea typeface="+mn-ea"/>
                <a:cs typeface="+mn-cs"/>
              </a:rPr>
              <a:t>There was some trading back and forth of different business units over the years which culminated in Intel acquiring Altera in 2015. Now, the FPGA business is fully integrated with Intel’s client, data center, and software businesses which allows for unique products designed perfectly for accelerating artificial intelligence, powering the Internet of Things, and big-data analytics.</a:t>
            </a:r>
            <a:endParaRPr lang="en-US" dirty="0"/>
          </a:p>
        </p:txBody>
      </p:sp>
    </p:spTree>
    <p:extLst>
      <p:ext uri="{BB962C8B-B14F-4D97-AF65-F5344CB8AC3E}">
        <p14:creationId xmlns:p14="http://schemas.microsoft.com/office/powerpoint/2010/main" val="364929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1AC5464-1FB5-4D32-A288-0E9ABE1EC249}" type="slidenum">
              <a:rPr lang="en-US" smtClean="0">
                <a:solidFill>
                  <a:prstClr val="black"/>
                </a:solidFill>
              </a:rPr>
              <a:pPr/>
              <a:t>9</a:t>
            </a:fld>
            <a:endParaRPr lang="en-US" dirty="0">
              <a:solidFill>
                <a:prstClr val="black"/>
              </a:solidFill>
            </a:endParaRPr>
          </a:p>
        </p:txBody>
      </p:sp>
      <p:sp>
        <p:nvSpPr>
          <p:cNvPr id="49155" name="Rectangle 2"/>
          <p:cNvSpPr>
            <a:spLocks noGrp="1" noRot="1" noChangeAspect="1" noChangeArrowheads="1" noTextEdit="1"/>
          </p:cNvSpPr>
          <p:nvPr>
            <p:ph type="sldImg"/>
          </p:nvPr>
        </p:nvSpPr>
        <p:spPr>
          <a:xfrm>
            <a:off x="406400" y="696913"/>
            <a:ext cx="6199188" cy="3486150"/>
          </a:xfrm>
          <a:ln/>
        </p:spPr>
      </p:sp>
      <p:sp>
        <p:nvSpPr>
          <p:cNvPr id="49156" name="Rectangle 3"/>
          <p:cNvSpPr>
            <a:spLocks noGrp="1" noChangeArrowheads="1"/>
          </p:cNvSpPr>
          <p:nvPr>
            <p:ph type="body" idx="1"/>
          </p:nvPr>
        </p:nvSpPr>
        <p:spPr>
          <a:noFill/>
          <a:ln/>
        </p:spPr>
        <p:txBody>
          <a:bodyPr/>
          <a:lstStyle/>
          <a:p>
            <a:pPr eaLnBrk="1" hangingPunct="1"/>
            <a:r>
              <a:rPr lang="en-US" dirty="0"/>
              <a:t>In</a:t>
            </a:r>
            <a:r>
              <a:rPr lang="en-US" baseline="0" dirty="0"/>
              <a:t> order to truly understand how FPGAs work, it helps to go back to the fundamentals of Boolean logic. Hopefully this is something you have learned in an Intro to Computer Engineering type of course and this is just a review. If these concepts are unfamiliar, it might be worth researching further and there are many free guides online. </a:t>
            </a:r>
          </a:p>
          <a:p>
            <a:pPr eaLnBrk="1" hangingPunct="1"/>
            <a:endParaRPr lang="en-US" baseline="0" dirty="0"/>
          </a:p>
          <a:p>
            <a:pPr eaLnBrk="1" hangingPunct="1"/>
            <a:r>
              <a:rPr lang="en-US" baseline="0" dirty="0"/>
              <a:t>First you have an inverter, where the output of the input. Then you have an OR function, where the output is true when any or all of the inputs are true. Lastly you have a AND function, where the output is true only when all of the inputs are true. </a:t>
            </a:r>
          </a:p>
          <a:p>
            <a:pPr eaLnBrk="1" hangingPunct="1"/>
            <a:endParaRPr lang="en-US" baseline="0" dirty="0"/>
          </a:p>
          <a:p>
            <a:pPr eaLnBrk="1" hangingPunct="1"/>
            <a:r>
              <a:rPr lang="en-US" baseline="0" dirty="0"/>
              <a:t>From these three functions we can build a 2 to 1 mux, or multiplexor, sometimes referred to as a selector. By introducing a third input, the select bit, shown in our truth table as the letter S, we have created a logic unit that ‘selects’ either input A or input B to pass to output Z. In this function, regardless of the value of B, Z equals A whenever S is 0 (as shown in the first 4 rows of the truth table) and regardless of the value of A, Z equals B whenever S is 1 (as shown in the last 4 rows of the truth table). </a:t>
            </a:r>
            <a:endParaRPr lang="en-US" dirty="0"/>
          </a:p>
        </p:txBody>
      </p:sp>
    </p:spTree>
    <p:extLst>
      <p:ext uri="{BB962C8B-B14F-4D97-AF65-F5344CB8AC3E}">
        <p14:creationId xmlns:p14="http://schemas.microsoft.com/office/powerpoint/2010/main" val="2154710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Contents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sz="half" idx="1"/>
          </p:nvPr>
        </p:nvSpPr>
        <p:spPr>
          <a:xfrm>
            <a:off x="416249" y="951546"/>
            <a:ext cx="4206240" cy="3773180"/>
          </a:xfrm>
        </p:spPr>
        <p:txBody>
          <a:bodyPr/>
          <a:lstStyle>
            <a:lvl1pPr>
              <a:defRPr sz="1350"/>
            </a:lvl1pPr>
            <a:lvl2pPr>
              <a:defRPr sz="1125"/>
            </a:lvl2pPr>
            <a:lvl3pPr>
              <a:defRPr sz="1013"/>
            </a:lvl3pPr>
            <a:lvl4pPr>
              <a:defRPr sz="900"/>
            </a:lvl4pPr>
            <a:lvl5pPr>
              <a:defRPr sz="900"/>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1"/>
          </p:nvPr>
        </p:nvSpPr>
        <p:spPr>
          <a:xfrm>
            <a:off x="4709160" y="951546"/>
            <a:ext cx="4206240" cy="3771900"/>
          </a:xfrm>
        </p:spPr>
        <p:txBody>
          <a:bodyPr/>
          <a:lstStyle/>
          <a:p>
            <a:r>
              <a:rPr lang="en-US" dirty="0"/>
              <a:t>Click icon to add picture</a:t>
            </a: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1107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2" y="3961171"/>
            <a:ext cx="8503757" cy="748569"/>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Picture Placeholder 2"/>
          <p:cNvSpPr>
            <a:spLocks noGrp="1"/>
          </p:cNvSpPr>
          <p:nvPr>
            <p:ph type="pic" idx="1"/>
          </p:nvPr>
        </p:nvSpPr>
        <p:spPr>
          <a:xfrm>
            <a:off x="411480" y="951549"/>
            <a:ext cx="8503758" cy="287264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4357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Picture Placeholder 2"/>
          <p:cNvSpPr>
            <a:spLocks noGrp="1"/>
          </p:cNvSpPr>
          <p:nvPr>
            <p:ph type="pic" idx="1"/>
          </p:nvPr>
        </p:nvSpPr>
        <p:spPr>
          <a:xfrm>
            <a:off x="411480" y="957024"/>
            <a:ext cx="8503920" cy="3760948"/>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12"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6156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Chart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393192" y="4002730"/>
            <a:ext cx="8522208"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9" name="Chart Placeholder 8"/>
          <p:cNvSpPr>
            <a:spLocks noGrp="1"/>
          </p:cNvSpPr>
          <p:nvPr>
            <p:ph type="chart" sz="quarter" idx="12"/>
          </p:nvPr>
        </p:nvSpPr>
        <p:spPr>
          <a:xfrm>
            <a:off x="398571" y="951548"/>
            <a:ext cx="8516830" cy="2959616"/>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982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71189"/>
            <a:ext cx="8503920" cy="852257"/>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9"/>
            <a:ext cx="8503920" cy="2781743"/>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1269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6"/>
            <a:ext cx="8648700" cy="3629025"/>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22132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abl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411482" y="4002730"/>
            <a:ext cx="8517385"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8" name="Table Placeholder 7"/>
          <p:cNvSpPr>
            <a:spLocks noGrp="1"/>
          </p:cNvSpPr>
          <p:nvPr>
            <p:ph type="tbl" sz="quarter" idx="12"/>
          </p:nvPr>
        </p:nvSpPr>
        <p:spPr>
          <a:xfrm>
            <a:off x="411480" y="951547"/>
            <a:ext cx="8503920" cy="2899946"/>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220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2" y="3861312"/>
            <a:ext cx="8503757" cy="852257"/>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7"/>
          <p:cNvSpPr>
            <a:spLocks noGrp="1"/>
          </p:cNvSpPr>
          <p:nvPr>
            <p:ph type="tbl" sz="quarter" idx="12"/>
          </p:nvPr>
        </p:nvSpPr>
        <p:spPr>
          <a:xfrm>
            <a:off x="411481" y="951549"/>
            <a:ext cx="8506844" cy="2770567"/>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3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5"/>
          <p:cNvSpPr>
            <a:spLocks noGrp="1"/>
          </p:cNvSpPr>
          <p:nvPr>
            <p:ph type="tbl" sz="quarter" idx="11"/>
          </p:nvPr>
        </p:nvSpPr>
        <p:spPr>
          <a:xfrm>
            <a:off x="411481" y="951546"/>
            <a:ext cx="8475068" cy="3771900"/>
          </a:xfrm>
        </p:spPr>
        <p:txBody>
          <a:bodyPr/>
          <a:lstStyle/>
          <a:p>
            <a:r>
              <a:rPr lang="en-US" dirty="0"/>
              <a:t>Click icon to add table</a:t>
            </a: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93577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4"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8595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a:spLocks noGrp="1" noChangeArrowheads="1"/>
          </p:cNvSpPr>
          <p:nvPr/>
        </p:nvSpPr>
        <p:spPr bwMode="auto">
          <a:xfrm>
            <a:off x="541020" y="1311781"/>
            <a:ext cx="7772400" cy="1102519"/>
          </a:xfrm>
          <a:prstGeom prst="rect">
            <a:avLst/>
          </a:prstGeom>
          <a:noFill/>
          <a:ln w="9525">
            <a:noFill/>
            <a:miter lim="800000"/>
            <a:headEnd/>
            <a:tailEnd/>
          </a:ln>
          <a:effectLst/>
        </p:spPr>
        <p:txBody>
          <a:bodyPr vert="horz" wrap="square" lIns="51435" tIns="25718" rIns="51435" bIns="25718"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1800" dirty="0">
                <a:solidFill>
                  <a:srgbClr val="006CBE"/>
                </a:solidFill>
              </a:rPr>
              <a:t>Thank You</a:t>
            </a:r>
          </a:p>
        </p:txBody>
      </p:sp>
      <p:sp>
        <p:nvSpPr>
          <p:cNvPr id="3" name="Rectangle 2"/>
          <p:cNvSpPr>
            <a:spLocks noGrp="1" noChangeArrowheads="1"/>
          </p:cNvSpPr>
          <p:nvPr userDrawn="1"/>
        </p:nvSpPr>
        <p:spPr bwMode="auto">
          <a:xfrm>
            <a:off x="541020" y="1311780"/>
            <a:ext cx="7772400" cy="1102519"/>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2400" dirty="0">
                <a:solidFill>
                  <a:srgbClr val="006CBE"/>
                </a:solidFill>
              </a:rPr>
              <a:t>Thank You</a:t>
            </a:r>
          </a:p>
        </p:txBody>
      </p:sp>
    </p:spTree>
    <p:extLst>
      <p:ext uri="{BB962C8B-B14F-4D97-AF65-F5344CB8AC3E}">
        <p14:creationId xmlns:p14="http://schemas.microsoft.com/office/powerpoint/2010/main" val="35992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Only-new">
    <p:bg>
      <p:bgPr>
        <a:gradFill>
          <a:gsLst>
            <a:gs pos="0">
              <a:schemeClr val="accent6"/>
            </a:gs>
            <a:gs pos="100000">
              <a:schemeClr val="accent6">
                <a:lumMod val="75000"/>
              </a:schemeClr>
            </a:gs>
            <a:gs pos="46000">
              <a:schemeClr val="accent6"/>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1587" y="4713980"/>
            <a:ext cx="9144000" cy="435483"/>
          </a:xfrm>
          <a:prstGeom prst="rect">
            <a:avLst/>
          </a:prstGeom>
          <a:gradFill flip="none" rotWithShape="1">
            <a:gsLst>
              <a:gs pos="0">
                <a:schemeClr val="accent6"/>
              </a:gs>
              <a:gs pos="5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69"/>
            <a:endParaRPr lang="en-US" sz="1013" dirty="0">
              <a:solidFill>
                <a:prstClr val="white"/>
              </a:solidFill>
            </a:endParaRPr>
          </a:p>
        </p:txBody>
      </p:sp>
      <p:sp>
        <p:nvSpPr>
          <p:cNvPr id="6" name="Title 6"/>
          <p:cNvSpPr>
            <a:spLocks noGrp="1"/>
          </p:cNvSpPr>
          <p:nvPr>
            <p:ph type="title" hasCustomPrompt="1"/>
          </p:nvPr>
        </p:nvSpPr>
        <p:spPr>
          <a:xfrm>
            <a:off x="412751" y="225980"/>
            <a:ext cx="8229600" cy="868680"/>
          </a:xfrm>
        </p:spPr>
        <p:txBody>
          <a:bodyPr/>
          <a:lstStyle>
            <a:lvl1pPr>
              <a:defRPr sz="2279" b="0" i="0" baseline="0">
                <a:solidFill>
                  <a:schemeClr val="bg1"/>
                </a:solidFill>
                <a:latin typeface="+mj-lt"/>
                <a:cs typeface="Intel Clear"/>
              </a:defRPr>
            </a:lvl1pPr>
          </a:lstStyle>
          <a:p>
            <a:r>
              <a:rPr lang="en-US"/>
              <a:t>28pt Intel Clear Headline</a:t>
            </a:r>
          </a:p>
        </p:txBody>
      </p:sp>
      <p:sp>
        <p:nvSpPr>
          <p:cNvPr id="7" name="Slide Number Placeholder 5"/>
          <p:cNvSpPr>
            <a:spLocks noGrp="1"/>
          </p:cNvSpPr>
          <p:nvPr>
            <p:ph type="sldNum" sz="quarter" idx="4"/>
          </p:nvPr>
        </p:nvSpPr>
        <p:spPr>
          <a:xfrm>
            <a:off x="6872352" y="4814558"/>
            <a:ext cx="2133600" cy="273844"/>
          </a:xfrm>
          <a:prstGeom prst="rect">
            <a:avLst/>
          </a:prstGeom>
        </p:spPr>
        <p:txBody>
          <a:bodyPr vert="horz" lIns="0" tIns="0" rIns="0" bIns="0" rtlCol="0" anchor="ctr"/>
          <a:lstStyle>
            <a:lvl1pPr algn="r">
              <a:defRPr sz="422">
                <a:solidFill>
                  <a:schemeClr val="bg1"/>
                </a:solidFill>
                <a:latin typeface="+mn-lt"/>
                <a:cs typeface="Intel Clear Light" panose="020B0404020203020204" pitchFamily="34" charset="0"/>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Rectangle 7"/>
          <p:cNvSpPr/>
          <p:nvPr/>
        </p:nvSpPr>
        <p:spPr>
          <a:xfrm>
            <a:off x="326809" y="4873357"/>
            <a:ext cx="891591" cy="133242"/>
          </a:xfrm>
          <a:prstGeom prst="rect">
            <a:avLst/>
          </a:prstGeom>
        </p:spPr>
        <p:txBody>
          <a:bodyPr wrap="none">
            <a:spAutoFit/>
          </a:bodyPr>
          <a:lstStyle/>
          <a:p>
            <a:pPr defTabSz="257169">
              <a:lnSpc>
                <a:spcPct val="70000"/>
              </a:lnSpc>
            </a:pPr>
            <a:r>
              <a:rPr lang="en-US" sz="380" dirty="0">
                <a:solidFill>
                  <a:prstClr val="white"/>
                </a:solidFill>
              </a:rPr>
              <a:t>Programmable Solutions Group </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18994" y="4821174"/>
            <a:ext cx="352224" cy="233172"/>
          </a:xfrm>
          <a:prstGeom prst="rect">
            <a:avLst/>
          </a:prstGeom>
        </p:spPr>
      </p:pic>
      <p:cxnSp>
        <p:nvCxnSpPr>
          <p:cNvPr id="10" name="Straight Connector 9"/>
          <p:cNvCxnSpPr/>
          <p:nvPr/>
        </p:nvCxnSpPr>
        <p:spPr>
          <a:xfrm>
            <a:off x="8718554" y="4832604"/>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006974"/>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cSld name="Two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951546"/>
            <a:ext cx="4206240" cy="377190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9160" y="951546"/>
            <a:ext cx="4206240" cy="377190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39787844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92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ontent with Summar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a:solidFill>
                  <a:prstClr val="white"/>
                </a:solidFill>
              </a:rPr>
              <a:pPr>
                <a:defRPr/>
              </a:pPr>
              <a:t>‹#›</a:t>
            </a:fld>
            <a:endParaRPr lang="en-US" dirty="0">
              <a:solidFill>
                <a:prstClr val="white"/>
              </a:solidFill>
            </a:endParaRPr>
          </a:p>
        </p:txBody>
      </p:sp>
      <p:sp>
        <p:nvSpPr>
          <p:cNvPr id="9" name="Content Placeholder 2"/>
          <p:cNvSpPr>
            <a:spLocks noGrp="1"/>
          </p:cNvSpPr>
          <p:nvPr>
            <p:ph idx="11"/>
          </p:nvPr>
        </p:nvSpPr>
        <p:spPr>
          <a:xfrm>
            <a:off x="411479" y="4002730"/>
            <a:ext cx="8492823"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6"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 name="Rectangle 3"/>
          <p:cNvSpPr>
            <a:spLocks noGrp="1" noChangeArrowheads="1"/>
          </p:cNvSpPr>
          <p:nvPr>
            <p:ph idx="1"/>
          </p:nvPr>
        </p:nvSpPr>
        <p:spPr bwMode="auto">
          <a:xfrm>
            <a:off x="411480" y="951546"/>
            <a:ext cx="8503920" cy="29193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6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466" y="958514"/>
            <a:ext cx="5141934" cy="3757955"/>
          </a:xfrm>
        </p:spPr>
        <p:txBody>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1" y="951546"/>
            <a:ext cx="3252449" cy="37719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03975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Contents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sz="half" idx="1"/>
          </p:nvPr>
        </p:nvSpPr>
        <p:spPr>
          <a:xfrm>
            <a:off x="416249" y="951546"/>
            <a:ext cx="4206240" cy="377318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1"/>
          </p:nvPr>
        </p:nvSpPr>
        <p:spPr>
          <a:xfrm>
            <a:off x="4709160" y="951546"/>
            <a:ext cx="4206240" cy="3771900"/>
          </a:xfrm>
        </p:spPr>
        <p:txBody>
          <a:bodyPr/>
          <a:lstStyle/>
          <a:p>
            <a:r>
              <a:rPr lang="en-US" dirty="0"/>
              <a:t>Click icon to add picture</a:t>
            </a:r>
          </a:p>
        </p:txBody>
      </p:sp>
      <p:sp>
        <p:nvSpPr>
          <p:cNvPr id="9"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64432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961171"/>
            <a:ext cx="8503757" cy="748569"/>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Picture Placeholder 2"/>
          <p:cNvSpPr>
            <a:spLocks noGrp="1"/>
          </p:cNvSpPr>
          <p:nvPr>
            <p:ph type="pic" idx="1"/>
          </p:nvPr>
        </p:nvSpPr>
        <p:spPr>
          <a:xfrm>
            <a:off x="411480" y="951547"/>
            <a:ext cx="8503758" cy="2872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2032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Picture Placeholder 2"/>
          <p:cNvSpPr>
            <a:spLocks noGrp="1"/>
          </p:cNvSpPr>
          <p:nvPr>
            <p:ph type="pic" idx="1"/>
          </p:nvPr>
        </p:nvSpPr>
        <p:spPr>
          <a:xfrm>
            <a:off x="411480" y="957023"/>
            <a:ext cx="8503920" cy="376094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2"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05738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hart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393192" y="4002730"/>
            <a:ext cx="8522208"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9" name="Chart Placeholder 8"/>
          <p:cNvSpPr>
            <a:spLocks noGrp="1"/>
          </p:cNvSpPr>
          <p:nvPr>
            <p:ph type="chart" sz="quarter" idx="12"/>
          </p:nvPr>
        </p:nvSpPr>
        <p:spPr>
          <a:xfrm>
            <a:off x="398571" y="951547"/>
            <a:ext cx="8516830" cy="2959616"/>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90646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71189"/>
            <a:ext cx="8503920" cy="852257"/>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7"/>
            <a:ext cx="8503920" cy="2781743"/>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7148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abl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411481" y="4002730"/>
            <a:ext cx="8517385"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8" name="Table Placeholder 7"/>
          <p:cNvSpPr>
            <a:spLocks noGrp="1"/>
          </p:cNvSpPr>
          <p:nvPr>
            <p:ph type="tbl" sz="quarter" idx="12"/>
          </p:nvPr>
        </p:nvSpPr>
        <p:spPr>
          <a:xfrm>
            <a:off x="411480" y="951547"/>
            <a:ext cx="8503920" cy="2899946"/>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25279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61312"/>
            <a:ext cx="8503757" cy="852257"/>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7"/>
          <p:cNvSpPr>
            <a:spLocks noGrp="1"/>
          </p:cNvSpPr>
          <p:nvPr>
            <p:ph type="tbl" sz="quarter" idx="12"/>
          </p:nvPr>
        </p:nvSpPr>
        <p:spPr>
          <a:xfrm>
            <a:off x="411481" y="951547"/>
            <a:ext cx="8506844" cy="2770567"/>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22459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a:spLocks noGrp="1" noChangeArrowheads="1"/>
          </p:cNvSpPr>
          <p:nvPr userDrawn="1"/>
        </p:nvSpPr>
        <p:spPr bwMode="auto">
          <a:xfrm>
            <a:off x="541020" y="1311780"/>
            <a:ext cx="7772400" cy="1102519"/>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2400" dirty="0">
                <a:solidFill>
                  <a:srgbClr val="006CBE"/>
                </a:solidFill>
              </a:rPr>
              <a:t>Thank You</a:t>
            </a:r>
          </a:p>
        </p:txBody>
      </p:sp>
    </p:spTree>
    <p:extLst>
      <p:ext uri="{BB962C8B-B14F-4D97-AF65-F5344CB8AC3E}">
        <p14:creationId xmlns:p14="http://schemas.microsoft.com/office/powerpoint/2010/main" val="335839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428528" y="428626"/>
            <a:ext cx="8258112" cy="7143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3000">
                <a:solidFill>
                  <a:schemeClr val="tx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428528" y="1255091"/>
            <a:ext cx="8258175" cy="34312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88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428625" y="428626"/>
            <a:ext cx="8258176" cy="714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3000">
                <a:solidFill>
                  <a:schemeClr val="tx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428625" y="1255051"/>
            <a:ext cx="3966394" cy="34386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4716835" y="1255051"/>
            <a:ext cx="3966394" cy="34386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36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14748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1_Title Slide with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95394" y="2294868"/>
            <a:ext cx="8212886" cy="1102519"/>
          </a:xfrm>
          <a:effectLst>
            <a:outerShdw blurRad="50800" dist="38100" dir="2700000" algn="tl" rotWithShape="0">
              <a:prstClr val="black">
                <a:alpha val="40000"/>
              </a:prstClr>
            </a:outerShdw>
          </a:effectLst>
        </p:spPr>
        <p:txBody>
          <a:bodyPr lIns="0" rIns="0" anchor="b" anchorCtr="0">
            <a:noAutofit/>
          </a:bodyPr>
          <a:lstStyle>
            <a:lvl1pPr algn="ctr">
              <a:lnSpc>
                <a:spcPct val="75000"/>
              </a:lnSpc>
              <a:defRPr sz="60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3" name="Subtitle 2"/>
          <p:cNvSpPr>
            <a:spLocks noGrp="1"/>
          </p:cNvSpPr>
          <p:nvPr>
            <p:ph type="subTitle" idx="1" hasCustomPrompt="1"/>
          </p:nvPr>
        </p:nvSpPr>
        <p:spPr>
          <a:xfrm>
            <a:off x="2536731" y="3329621"/>
            <a:ext cx="6330212" cy="925360"/>
          </a:xfrm>
          <a:effectLst>
            <a:outerShdw blurRad="50800" dist="38100" dir="2700000" algn="tl" rotWithShape="0">
              <a:prstClr val="black">
                <a:alpha val="40000"/>
              </a:prstClr>
            </a:outerShdw>
          </a:effectLst>
        </p:spPr>
        <p:txBody>
          <a:bodyPr lIns="0" rIns="0">
            <a:noAutofit/>
          </a:bodyPr>
          <a:lstStyle>
            <a:lvl1pPr marL="0" indent="0" algn="ctr">
              <a:buNone/>
              <a:defRPr sz="1600" b="0" i="0" baseline="0">
                <a:solidFill>
                  <a:schemeClr val="accent4"/>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6958479" y="433532"/>
            <a:ext cx="1210030" cy="8298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28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6694" y="2294868"/>
            <a:ext cx="8212886" cy="1102519"/>
          </a:xfrm>
          <a:effectLst>
            <a:outerShdw blurRad="50800" dist="38100" dir="2700000" algn="tl" rotWithShape="0">
              <a:prstClr val="black">
                <a:alpha val="40000"/>
              </a:prstClr>
            </a:outerShdw>
          </a:effectLst>
        </p:spPr>
        <p:txBody>
          <a:bodyPr lIns="0" rIns="0" anchor="b" anchorCtr="0">
            <a:noAutofit/>
          </a:bodyPr>
          <a:lstStyle>
            <a:lvl1pPr algn="l">
              <a:lnSpc>
                <a:spcPct val="75000"/>
              </a:lnSpc>
              <a:defRPr sz="60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3" name="Subtitle 2"/>
          <p:cNvSpPr>
            <a:spLocks noGrp="1"/>
          </p:cNvSpPr>
          <p:nvPr>
            <p:ph type="subTitle" idx="1" hasCustomPrompt="1"/>
          </p:nvPr>
        </p:nvSpPr>
        <p:spPr>
          <a:xfrm>
            <a:off x="566694" y="3329621"/>
            <a:ext cx="6330212" cy="925360"/>
          </a:xfrm>
          <a:effectLst>
            <a:outerShdw blurRad="50800" dist="38100" dir="2700000" algn="tl" rotWithShape="0">
              <a:prstClr val="black">
                <a:alpha val="40000"/>
              </a:prstClr>
            </a:outerShdw>
          </a:effectLst>
        </p:spPr>
        <p:txBody>
          <a:bodyPr lIns="0" rIns="0">
            <a:noAutofit/>
          </a:bodyPr>
          <a:lstStyle>
            <a:lvl1pPr marL="0" indent="0" algn="l">
              <a:buNone/>
              <a:defRPr sz="1600" b="0" i="0" baseline="0">
                <a:solidFill>
                  <a:schemeClr val="accent4"/>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66694" y="863100"/>
            <a:ext cx="1210030" cy="8298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346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new">
    <p:bg>
      <p:bgPr>
        <a:gradFill>
          <a:gsLst>
            <a:gs pos="0">
              <a:schemeClr val="accent6"/>
            </a:gs>
            <a:gs pos="100000">
              <a:schemeClr val="accent6">
                <a:lumMod val="75000"/>
              </a:schemeClr>
            </a:gs>
            <a:gs pos="46000">
              <a:schemeClr val="accent6"/>
            </a:gs>
          </a:gsLst>
          <a:lin ang="54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1587" y="4713980"/>
            <a:ext cx="9144000" cy="435483"/>
          </a:xfrm>
          <a:prstGeom prst="rect">
            <a:avLst/>
          </a:prstGeom>
          <a:gradFill flip="none" rotWithShape="1">
            <a:gsLst>
              <a:gs pos="0">
                <a:schemeClr val="accent6"/>
              </a:gs>
              <a:gs pos="5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6" name="Title 6"/>
          <p:cNvSpPr>
            <a:spLocks noGrp="1"/>
          </p:cNvSpPr>
          <p:nvPr>
            <p:ph type="title" hasCustomPrompt="1"/>
          </p:nvPr>
        </p:nvSpPr>
        <p:spPr>
          <a:xfrm>
            <a:off x="412751" y="225980"/>
            <a:ext cx="8229600" cy="868680"/>
          </a:xfrm>
        </p:spPr>
        <p:txBody>
          <a:bodyPr/>
          <a:lstStyle>
            <a:lvl1pPr>
              <a:defRPr sz="4050" b="0" i="0" baseline="0">
                <a:solidFill>
                  <a:schemeClr val="bg1"/>
                </a:solidFill>
                <a:latin typeface="+mj-lt"/>
                <a:cs typeface="Intel Clear"/>
              </a:defRPr>
            </a:lvl1pPr>
          </a:lstStyle>
          <a:p>
            <a:r>
              <a:rPr lang="en-US" dirty="0"/>
              <a:t>28pt Intel Clear Headline</a:t>
            </a:r>
          </a:p>
        </p:txBody>
      </p:sp>
      <p:sp>
        <p:nvSpPr>
          <p:cNvPr id="7" name="Slide Number Placeholder 5"/>
          <p:cNvSpPr>
            <a:spLocks noGrp="1"/>
          </p:cNvSpPr>
          <p:nvPr>
            <p:ph type="sldNum" sz="quarter" idx="4"/>
          </p:nvPr>
        </p:nvSpPr>
        <p:spPr>
          <a:xfrm>
            <a:off x="6872352" y="4814555"/>
            <a:ext cx="2133600" cy="273844"/>
          </a:xfrm>
          <a:prstGeom prst="rect">
            <a:avLst/>
          </a:prstGeom>
        </p:spPr>
        <p:txBody>
          <a:bodyPr vert="horz" lIns="0" tIns="0" rIns="0" bIns="0" rtlCol="0" anchor="ctr"/>
          <a:lstStyle>
            <a:lvl1pPr algn="r">
              <a:defRPr sz="750">
                <a:solidFill>
                  <a:schemeClr val="bg1"/>
                </a:solidFill>
                <a:latin typeface="+mn-lt"/>
                <a:cs typeface="Intel Clear Light" panose="020B0404020203020204" pitchFamily="34" charset="0"/>
              </a:defRPr>
            </a:lvl1pPr>
          </a:lstStyle>
          <a:p>
            <a:pPr defTabSz="408178"/>
            <a:fld id="{EE2556C5-CE8C-6547-B838-EA80C61A4AF7}" type="slidenum">
              <a:rPr lang="en-US" smtClean="0">
                <a:solidFill>
                  <a:prstClr val="white"/>
                </a:solidFill>
              </a:rPr>
              <a:pPr defTabSz="408178"/>
              <a:t>‹#›</a:t>
            </a:fld>
            <a:endParaRPr lang="en-US" dirty="0">
              <a:solidFill>
                <a:prstClr val="white"/>
              </a:solidFill>
            </a:endParaRPr>
          </a:p>
        </p:txBody>
      </p:sp>
      <p:sp>
        <p:nvSpPr>
          <p:cNvPr id="8" name="Rectangle 7"/>
          <p:cNvSpPr/>
          <p:nvPr userDrawn="1"/>
        </p:nvSpPr>
        <p:spPr>
          <a:xfrm>
            <a:off x="326809" y="4873354"/>
            <a:ext cx="1446230" cy="165045"/>
          </a:xfrm>
          <a:prstGeom prst="rect">
            <a:avLst/>
          </a:prstGeom>
        </p:spPr>
        <p:txBody>
          <a:bodyPr wrap="none">
            <a:spAutoFit/>
          </a:bodyPr>
          <a:lstStyle/>
          <a:p>
            <a:pPr defTabSz="457189">
              <a:lnSpc>
                <a:spcPct val="70000"/>
              </a:lnSpc>
            </a:pPr>
            <a:r>
              <a:rPr lang="en-US" sz="675" dirty="0">
                <a:solidFill>
                  <a:prstClr val="white"/>
                </a:solidFill>
              </a:rPr>
              <a:t>Programmable Solutions Group </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18994" y="4821174"/>
            <a:ext cx="352224" cy="233172"/>
          </a:xfrm>
          <a:prstGeom prst="rect">
            <a:avLst/>
          </a:prstGeom>
        </p:spPr>
      </p:pic>
      <p:cxnSp>
        <p:nvCxnSpPr>
          <p:cNvPr id="10" name="Straight Connector 9"/>
          <p:cNvCxnSpPr/>
          <p:nvPr userDrawn="1"/>
        </p:nvCxnSpPr>
        <p:spPr>
          <a:xfrm>
            <a:off x="8718552" y="4832604"/>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6597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153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457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477433"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819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psf\Home\Desktop\Intel.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477433"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028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Rectangle 4"/>
          <p:cNvSpPr>
            <a:spLocks noGrp="1" noChangeArrowheads="1"/>
          </p:cNvSpPr>
          <p:nvPr>
            <p:ph type="sldNum" sz="quarter" idx="10"/>
          </p:nvPr>
        </p:nvSpPr>
        <p:spPr>
          <a:ln/>
        </p:spPr>
        <p:txBody>
          <a:bodyPr/>
          <a:lstStyle>
            <a:lvl1pPr>
              <a:defRPr/>
            </a:lvl1pPr>
          </a:lstStyle>
          <a:p>
            <a:pPr defTabSz="685800">
              <a:defRPr/>
            </a:pPr>
            <a:fld id="{9856F124-01B9-7745-BB8B-3464C0C2E240}" type="slidenum">
              <a:rPr lang="en-US" smtClean="0">
                <a:solidFill>
                  <a:prstClr val="black"/>
                </a:solidFill>
              </a:rPr>
              <a:pPr defTabSz="685800">
                <a:defRPr/>
              </a:pPr>
              <a:t>‹#›</a:t>
            </a:fld>
            <a:endParaRPr lang="en-US" dirty="0">
              <a:solidFill>
                <a:prstClr val="black"/>
              </a:solidFill>
            </a:endParaRPr>
          </a:p>
        </p:txBody>
      </p:sp>
      <p:sp>
        <p:nvSpPr>
          <p:cNvPr id="4"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custDataLst>
      <p:tags r:id="rId1"/>
    </p:custDataLst>
    <p:extLst>
      <p:ext uri="{BB962C8B-B14F-4D97-AF65-F5344CB8AC3E}">
        <p14:creationId xmlns:p14="http://schemas.microsoft.com/office/powerpoint/2010/main" val="1787148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grpSp>
        <p:nvGrpSpPr>
          <p:cNvPr id="8" name="Group 7"/>
          <p:cNvGrpSpPr/>
          <p:nvPr userDrawn="1"/>
        </p:nvGrpSpPr>
        <p:grpSpPr>
          <a:xfrm>
            <a:off x="0" y="0"/>
            <a:ext cx="9144000" cy="4805172"/>
            <a:chOff x="0" y="0"/>
            <a:chExt cx="9144000" cy="4805172"/>
          </a:xfrm>
        </p:grpSpPr>
        <p:grpSp>
          <p:nvGrpSpPr>
            <p:cNvPr id="10" name="Group 9"/>
            <p:cNvGrpSpPr/>
            <p:nvPr userDrawn="1"/>
          </p:nvGrpSpPr>
          <p:grpSpPr>
            <a:xfrm>
              <a:off x="0" y="0"/>
              <a:ext cx="9144000" cy="4803648"/>
              <a:chOff x="0" y="0"/>
              <a:chExt cx="9144000" cy="4803648"/>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803648"/>
              </a:xfrm>
              <a:prstGeom prst="rect">
                <a:avLst/>
              </a:prstGeom>
            </p:spPr>
          </p:pic>
          <p:sp>
            <p:nvSpPr>
              <p:cNvPr id="13" name="Rectangle 12"/>
              <p:cNvSpPr/>
              <p:nvPr userDrawn="1"/>
            </p:nvSpPr>
            <p:spPr>
              <a:xfrm>
                <a:off x="0" y="0"/>
                <a:ext cx="9144000" cy="4803648"/>
              </a:xfrm>
              <a:prstGeom prst="rect">
                <a:avLst/>
              </a:prstGeom>
              <a:gradFill>
                <a:gsLst>
                  <a:gs pos="19000">
                    <a:schemeClr val="bg2">
                      <a:alpha val="80000"/>
                    </a:schemeClr>
                  </a:gs>
                  <a:gs pos="100000">
                    <a:schemeClr val="bg2">
                      <a:lumMod val="30000"/>
                      <a:alpha val="90000"/>
                    </a:schemeClr>
                  </a:gs>
                  <a:gs pos="0">
                    <a:schemeClr val="bg2">
                      <a:alpha val="9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endParaRPr>
              </a:p>
            </p:txBody>
          </p:sp>
        </p:grpSp>
        <p:sp>
          <p:nvSpPr>
            <p:cNvPr id="11" name="Rectangle 10"/>
            <p:cNvSpPr/>
            <p:nvPr userDrawn="1"/>
          </p:nvSpPr>
          <p:spPr>
            <a:xfrm>
              <a:off x="1170432" y="0"/>
              <a:ext cx="7973568" cy="4805172"/>
            </a:xfrm>
            <a:prstGeom prst="rect">
              <a:avLst/>
            </a:prstGeom>
            <a:gradFill flip="none" rotWithShape="1">
              <a:gsLst>
                <a:gs pos="0">
                  <a:schemeClr val="bg1">
                    <a:alpha val="58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prstClr val="white"/>
                </a:solidFill>
              </a:endParaRPr>
            </a:p>
          </p:txBody>
        </p:sp>
      </p:grpSp>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353963" y="4713124"/>
            <a:ext cx="8436076" cy="92381"/>
          </a:xfrm>
        </p:spPr>
        <p:txBody>
          <a:bodyPr wrap="square" anchor="b" anchorCtr="0">
            <a:spAutoFit/>
          </a:bodyPr>
          <a:lstStyle>
            <a:lvl1pPr marL="0" indent="0">
              <a:lnSpc>
                <a:spcPct val="75000"/>
              </a:lnSpc>
              <a:spcBef>
                <a:spcPts val="0"/>
              </a:spcBef>
              <a:buFont typeface="Arial" pitchFamily="34" charset="0"/>
              <a:buNone/>
              <a:defRPr sz="800">
                <a:solidFill>
                  <a:schemeClr val="tx1">
                    <a:lumMod val="75000"/>
                  </a:schemeClr>
                </a:solidFill>
                <a:latin typeface="+mn-lt"/>
              </a:defRPr>
            </a:lvl1pPr>
            <a:lvl2pPr marL="171446" indent="-114297">
              <a:defRPr sz="900"/>
            </a:lvl2pPr>
            <a:lvl3pPr marL="342892" indent="-114297">
              <a:defRPr sz="900"/>
            </a:lvl3pPr>
            <a:lvl4pPr marL="514337" indent="-114297">
              <a:defRPr sz="900"/>
            </a:lvl4pPr>
            <a:lvl5pPr marL="685783" indent="-114297">
              <a:defRPr sz="9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defTabSz="685800" eaLnBrk="0" fontAlgn="base" hangingPunct="0">
              <a:spcBef>
                <a:spcPct val="50000"/>
              </a:spcBef>
              <a:spcAft>
                <a:spcPct val="0"/>
              </a:spcAft>
            </a:pPr>
            <a:fld id="{FD44707B-D922-47D5-BD24-D96E91B70543}" type="slidenum">
              <a:rPr lang="en-US" smtClean="0">
                <a:solidFill>
                  <a:prstClr val="white"/>
                </a:solidFill>
              </a:rPr>
              <a:pPr defTabSz="685800"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9395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85800"/>
            <a:fld id="{EE2556C5-CE8C-6547-B838-EA80C61A4AF7}" type="slidenum">
              <a:rPr lang="en-US" smtClean="0">
                <a:solidFill>
                  <a:prstClr val="black"/>
                </a:solidFill>
              </a:rPr>
              <a:pPr defTabSz="685800"/>
              <a:t>‹#›</a:t>
            </a:fld>
            <a:endParaRPr lang="en-US" dirty="0">
              <a:solidFill>
                <a:prstClr val="black"/>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a:t>18pt Arial body text</a:t>
            </a:r>
          </a:p>
          <a:p>
            <a:pPr lvl="1"/>
            <a:r>
              <a:rPr lang="en-US" dirty="0"/>
              <a:t>18pt Arial bullet one</a:t>
            </a:r>
          </a:p>
          <a:p>
            <a:pPr lvl="2"/>
            <a:r>
              <a:rPr lang="en-US" dirty="0"/>
              <a:t>16pt Arial sub-bullet</a:t>
            </a:r>
          </a:p>
          <a:p>
            <a:pPr lvl="3"/>
            <a:r>
              <a:rPr lang="en-US" dirty="0"/>
              <a:t>14pt Arial fourth level</a:t>
            </a:r>
          </a:p>
          <a:p>
            <a:pPr lvl="4"/>
            <a:r>
              <a:rPr lang="en-US" dirty="0"/>
              <a:t>12pt Arial fifth level</a:t>
            </a:r>
          </a:p>
        </p:txBody>
      </p:sp>
    </p:spTree>
    <p:extLst>
      <p:ext uri="{BB962C8B-B14F-4D97-AF65-F5344CB8AC3E}">
        <p14:creationId xmlns:p14="http://schemas.microsoft.com/office/powerpoint/2010/main" val="39189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55" y="1105526"/>
            <a:ext cx="9144000" cy="4044534"/>
          </a:xfrm>
          <a:prstGeom prst="rect">
            <a:avLst/>
          </a:prstGeom>
        </p:spPr>
      </p:pic>
      <p:sp>
        <p:nvSpPr>
          <p:cNvPr id="5" name="Title 6"/>
          <p:cNvSpPr>
            <a:spLocks noGrp="1"/>
          </p:cNvSpPr>
          <p:nvPr>
            <p:ph type="title" hasCustomPrompt="1"/>
          </p:nvPr>
        </p:nvSpPr>
        <p:spPr>
          <a:xfrm>
            <a:off x="455613" y="308850"/>
            <a:ext cx="8229600" cy="868679"/>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58213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800" y="1303612"/>
            <a:ext cx="1248049" cy="62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1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6" name="Picture 5" descr="int_experience_hrz_wht_rgb_1500.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60695" y="1308497"/>
            <a:ext cx="2121766" cy="665463"/>
          </a:xfrm>
          <a:prstGeom prst="rect">
            <a:avLst/>
          </a:prstGeom>
        </p:spPr>
      </p:pic>
    </p:spTree>
    <p:extLst>
      <p:ext uri="{BB962C8B-B14F-4D97-AF65-F5344CB8AC3E}">
        <p14:creationId xmlns:p14="http://schemas.microsoft.com/office/powerpoint/2010/main" val="11553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4"/>
            <a:ext cx="9144000" cy="4768850"/>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14"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800" y="1303612"/>
            <a:ext cx="1248049" cy="62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2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760">
                <a:solidFill>
                  <a:schemeClr val="tx2"/>
                </a:solidFill>
              </a:defRPr>
            </a:lvl2pPr>
            <a:lvl3pPr>
              <a:defRPr sz="675">
                <a:solidFill>
                  <a:schemeClr val="tx2"/>
                </a:solidFill>
              </a:defRPr>
            </a:lvl3pPr>
            <a:lvl4pPr>
              <a:defRPr sz="591">
                <a:solidFill>
                  <a:schemeClr val="tx2"/>
                </a:solidFill>
              </a:defRPr>
            </a:lvl4pPr>
            <a:lvl5pPr>
              <a:defRPr sz="506">
                <a:solidFill>
                  <a:schemeClr val="tx2"/>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8554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Picture Placeholder 8"/>
          <p:cNvSpPr>
            <a:spLocks noGrp="1"/>
          </p:cNvSpPr>
          <p:nvPr>
            <p:ph type="pic" sz="quarter" idx="13"/>
          </p:nvPr>
        </p:nvSpPr>
        <p:spPr>
          <a:xfrm>
            <a:off x="4830767" y="943434"/>
            <a:ext cx="3181123" cy="1670950"/>
          </a:xfrm>
          <a:solidFill>
            <a:schemeClr val="bg2">
              <a:lumMod val="60000"/>
              <a:lumOff val="40000"/>
            </a:schemeClr>
          </a:solidFill>
        </p:spPr>
        <p:txBody>
          <a:bodyPr/>
          <a:lstStyle>
            <a:lvl1pPr>
              <a:defRPr sz="760">
                <a:latin typeface="Intel Clear"/>
              </a:defRPr>
            </a:lvl1pPr>
          </a:lstStyle>
          <a:p>
            <a:r>
              <a:rPr lang="en-US" sz="464" dirty="0">
                <a:latin typeface="Arial"/>
              </a:rPr>
              <a:t>Click icon to add picture</a:t>
            </a:r>
          </a:p>
        </p:txBody>
      </p:sp>
      <p:sp>
        <p:nvSpPr>
          <p:cNvPr id="10" name="Picture Placeholder 8"/>
          <p:cNvSpPr>
            <a:spLocks noGrp="1"/>
          </p:cNvSpPr>
          <p:nvPr>
            <p:ph type="pic" sz="quarter" idx="14"/>
          </p:nvPr>
        </p:nvSpPr>
        <p:spPr>
          <a:xfrm>
            <a:off x="4830767" y="2843901"/>
            <a:ext cx="3181123" cy="1670950"/>
          </a:xfrm>
          <a:solidFill>
            <a:schemeClr val="bg2">
              <a:lumMod val="60000"/>
              <a:lumOff val="40000"/>
            </a:schemeClr>
          </a:solidFill>
        </p:spPr>
        <p:txBody>
          <a:bodyPr/>
          <a:lstStyle>
            <a:lvl1pPr>
              <a:defRPr sz="760">
                <a:latin typeface="Intel Clear"/>
              </a:defRPr>
            </a:lvl1pPr>
          </a:lstStyle>
          <a:p>
            <a:r>
              <a:rPr lang="en-US" sz="464" dirty="0">
                <a:latin typeface="Arial"/>
              </a:rPr>
              <a:t>Click icon to add picture</a:t>
            </a:r>
          </a:p>
        </p:txBody>
      </p:sp>
      <p:sp>
        <p:nvSpPr>
          <p:cNvPr id="11"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9110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16" name="Content Placeholder 2"/>
          <p:cNvSpPr>
            <a:spLocks noGrp="1"/>
          </p:cNvSpPr>
          <p:nvPr>
            <p:ph sz="half" idx="13" hasCustomPrompt="1"/>
          </p:nvPr>
        </p:nvSpPr>
        <p:spPr>
          <a:xfrm>
            <a:off x="4678363" y="1203326"/>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6"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6029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5" y="1203326"/>
            <a:ext cx="8228013" cy="3425825"/>
          </a:xfrm>
        </p:spPr>
        <p:txBody>
          <a:bodyPr anchor="ctr" anchorCtr="0"/>
          <a:lstStyle>
            <a:lvl1pPr marL="80367" indent="-80367">
              <a:defRPr sz="1519" b="1" baseline="0">
                <a:solidFill>
                  <a:schemeClr val="accent1"/>
                </a:solidFill>
                <a:latin typeface="+mn-lt"/>
                <a:cs typeface="Arial" panose="020B0604020202020204" pitchFamily="34" charset="0"/>
              </a:defRPr>
            </a:lvl1pPr>
            <a:lvl2pPr marL="176138" indent="-95102">
              <a:buFont typeface="Intel Clear" pitchFamily="34" charset="0"/>
              <a:buChar char="–"/>
              <a:defRPr sz="506" baseline="0">
                <a:latin typeface="+mn-lt"/>
                <a:cs typeface="Arial" panose="020B0604020202020204" pitchFamily="34" charset="0"/>
              </a:defRPr>
            </a:lvl2pPr>
            <a:lvl3pPr marL="289322" indent="-96441">
              <a:buFont typeface="Intel Clear" pitchFamily="34" charset="0"/>
              <a:buChar char="–"/>
              <a:defRPr sz="506">
                <a:latin typeface="+mn-lt"/>
              </a:defRPr>
            </a:lvl3pPr>
            <a:lvl4pPr>
              <a:buFont typeface="Intel Clear" pitchFamily="34" charset="0"/>
              <a:buChar char="–"/>
              <a:defRPr sz="464">
                <a:latin typeface="+mn-lt"/>
              </a:defRPr>
            </a:lvl4pPr>
            <a:lvl5pPr>
              <a:buFont typeface="Intel Clear" pitchFamily="34" charset="0"/>
              <a:buChar char="–"/>
              <a:defRPr sz="443">
                <a:latin typeface="+mn-lt"/>
              </a:defRPr>
            </a:lvl5pPr>
          </a:lstStyle>
          <a:p>
            <a:pPr lvl="0"/>
            <a:r>
              <a:rPr lang="en-US"/>
              <a:t>“36pt Intel Clear Bold Text”</a:t>
            </a:r>
          </a:p>
          <a:p>
            <a:pPr lvl="1"/>
            <a:r>
              <a:rPr lang="en-US" err="1"/>
              <a:t>12pt</a:t>
            </a:r>
            <a:r>
              <a:rPr lang="en-US"/>
              <a:t> Attribution</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8976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856421"/>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atin typeface="+mj-lt"/>
              </a:defRPr>
            </a:lvl1pPr>
          </a:lstStyle>
          <a:p>
            <a:r>
              <a:rPr lang="en-US" dirty="0"/>
              <a:t>Insert photo here. Drag picture to placeholder or click icon to add.</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6588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298239"/>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8" name="Content Placeholder 2"/>
          <p:cNvSpPr>
            <a:spLocks noGrp="1"/>
          </p:cNvSpPr>
          <p:nvPr>
            <p:ph sz="half" idx="1" hasCustomPrompt="1"/>
          </p:nvPr>
        </p:nvSpPr>
        <p:spPr>
          <a:xfrm>
            <a:off x="455615"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one</a:t>
            </a:r>
          </a:p>
          <a:p>
            <a:pPr lvl="2"/>
            <a:r>
              <a:rPr lang="en-US"/>
              <a:t>14pt Intel Clear third level</a:t>
            </a:r>
          </a:p>
          <a:p>
            <a:pPr lvl="3"/>
            <a:r>
              <a:rPr lang="en-US"/>
              <a:t>12pt Intel Clear fourth level</a:t>
            </a:r>
          </a:p>
          <a:p>
            <a:pPr lvl="4"/>
            <a:r>
              <a:rPr lang="en-US"/>
              <a:t>12pt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3" name="TextBox 2"/>
          <p:cNvSpPr txBox="1"/>
          <p:nvPr/>
        </p:nvSpPr>
        <p:spPr>
          <a:xfrm>
            <a:off x="1009490" y="4975798"/>
            <a:ext cx="184731" cy="157287"/>
          </a:xfrm>
          <a:prstGeom prst="rect">
            <a:avLst/>
          </a:prstGeom>
          <a:noFill/>
        </p:spPr>
        <p:txBody>
          <a:bodyPr wrap="none" rtlCol="0">
            <a:spAutoFit/>
          </a:bodyPr>
          <a:lstStyle/>
          <a:p>
            <a:endParaRPr lang="en-US" sz="422" dirty="0">
              <a:solidFill>
                <a:srgbClr val="003C71"/>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8"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378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7" y="0"/>
            <a:ext cx="4465637" cy="4848446"/>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4" y="308848"/>
            <a:ext cx="4006850" cy="868680"/>
          </a:xfrm>
        </p:spPr>
        <p:txBody>
          <a:bodyPr>
            <a:noAutofit/>
          </a:bodyPr>
          <a:lstStyle>
            <a:lvl1pPr>
              <a:defRPr sz="1181" b="0" i="0" baseline="0">
                <a:solidFill>
                  <a:schemeClr val="tx2"/>
                </a:solidFill>
                <a:latin typeface="+mj-lt"/>
                <a:cs typeface="Arial" panose="020B0604020202020204" pitchFamily="34" charset="0"/>
              </a:defRPr>
            </a:lvl1pPr>
          </a:lstStyle>
          <a:p>
            <a:r>
              <a:rPr lang="en-US"/>
              <a:t>28pt Intel Clear Headline</a:t>
            </a: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7"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385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3241154"/>
            <a:ext cx="7772400" cy="1125140"/>
          </a:xfrm>
        </p:spPr>
        <p:txBody>
          <a:bodyPr anchor="t" anchorCtr="0">
            <a:noAutofit/>
          </a:bodyPr>
          <a:lstStyle>
            <a:lvl1pPr marL="0" indent="0">
              <a:buNone/>
              <a:defRPr sz="675" b="0" baseline="0">
                <a:solidFill>
                  <a:schemeClr val="accent2"/>
                </a:solidFill>
                <a:latin typeface="+mn-lt"/>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Intel Clear Subhead</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itle 1"/>
          <p:cNvSpPr>
            <a:spLocks noGrp="1"/>
          </p:cNvSpPr>
          <p:nvPr>
            <p:ph type="title" hasCustomPrompt="1"/>
          </p:nvPr>
        </p:nvSpPr>
        <p:spPr>
          <a:xfrm>
            <a:off x="455613" y="2108064"/>
            <a:ext cx="7772400" cy="1021556"/>
          </a:xfrm>
        </p:spPr>
        <p:txBody>
          <a:bodyPr anchor="b" anchorCtr="0">
            <a:noAutofit/>
          </a:bodyPr>
          <a:lstStyle>
            <a:lvl1pPr algn="l">
              <a:lnSpc>
                <a:spcPct val="80000"/>
              </a:lnSpc>
              <a:defRPr sz="2279" b="0" cap="none" spc="0" baseline="0">
                <a:solidFill>
                  <a:schemeClr val="tx2">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a:t>
            </a:r>
            <a:br>
              <a:rPr lang="en-US"/>
            </a:br>
            <a:r>
              <a:rPr lang="en-US"/>
              <a:t>white section break</a:t>
            </a:r>
          </a:p>
        </p:txBody>
      </p:sp>
    </p:spTree>
    <p:extLst>
      <p:ext uri="{BB962C8B-B14F-4D97-AF65-F5344CB8AC3E}">
        <p14:creationId xmlns:p14="http://schemas.microsoft.com/office/powerpoint/2010/main" val="176356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4"/>
            <a:ext cx="7772400" cy="1021556"/>
          </a:xfrm>
        </p:spPr>
        <p:txBody>
          <a:bodyPr anchor="b" anchorCtr="0">
            <a:noAutofit/>
          </a:bodyPr>
          <a:lstStyle>
            <a:lvl1pPr algn="l">
              <a:lnSpc>
                <a:spcPct val="80000"/>
              </a:lnSpc>
              <a:defRPr sz="2279" b="0" cap="none"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a:t>
            </a:r>
            <a:br>
              <a:rPr lang="en-US"/>
            </a:br>
            <a:r>
              <a:rPr lang="en-US"/>
              <a:t>blue section break</a:t>
            </a:r>
          </a:p>
        </p:txBody>
      </p:sp>
      <p:sp>
        <p:nvSpPr>
          <p:cNvPr id="3" name="Text Placeholder 2"/>
          <p:cNvSpPr>
            <a:spLocks noGrp="1"/>
          </p:cNvSpPr>
          <p:nvPr>
            <p:ph type="body" idx="1" hasCustomPrompt="1"/>
          </p:nvPr>
        </p:nvSpPr>
        <p:spPr>
          <a:xfrm>
            <a:off x="455613" y="3241154"/>
            <a:ext cx="7772400" cy="1125140"/>
          </a:xfrm>
        </p:spPr>
        <p:txBody>
          <a:bodyPr anchor="t" anchorCtr="0">
            <a:noAutofit/>
          </a:bodyPr>
          <a:lstStyle>
            <a:lvl1pPr marL="0" indent="0">
              <a:buNone/>
              <a:defRPr sz="675" b="0" i="0" baseline="0">
                <a:solidFill>
                  <a:srgbClr val="F3D54E"/>
                </a:solidFill>
                <a:latin typeface="Arial" panose="020B0604020202020204" pitchFamily="34" charset="0"/>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20936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7"/>
            <a:ext cx="7772400" cy="1125140"/>
          </a:xfrm>
        </p:spPr>
        <p:txBody>
          <a:bodyPr anchor="t" anchorCtr="0">
            <a:noAutofit/>
          </a:bodyPr>
          <a:lstStyle>
            <a:lvl1pPr marL="0" indent="0">
              <a:buNone/>
              <a:defRPr sz="1688"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40pt Intel Clear Light Body.</a:t>
            </a:r>
            <a:br>
              <a:rPr lang="en-US"/>
            </a:br>
            <a:r>
              <a:rPr lang="en-US"/>
              <a:t>For content that is not a section, but has a big idea in text only.</a:t>
            </a:r>
          </a:p>
        </p:txBody>
      </p:sp>
      <p:sp>
        <p:nvSpPr>
          <p:cNvPr id="7" name="Title 1"/>
          <p:cNvSpPr>
            <a:spLocks noGrp="1"/>
          </p:cNvSpPr>
          <p:nvPr>
            <p:ph type="title" hasCustomPrompt="1"/>
          </p:nvPr>
        </p:nvSpPr>
        <p:spPr>
          <a:xfrm>
            <a:off x="455613" y="1101799"/>
            <a:ext cx="7772400" cy="1021556"/>
          </a:xfrm>
        </p:spPr>
        <p:txBody>
          <a:bodyPr anchor="b" anchorCtr="0">
            <a:noAutofit/>
          </a:bodyPr>
          <a:lstStyle>
            <a:lvl1pPr algn="l">
              <a:lnSpc>
                <a:spcPct val="80000"/>
              </a:lnSpc>
              <a:defRPr sz="1688" b="0" cap="none" spc="0" baseline="0">
                <a:solidFill>
                  <a:schemeClr val="tx2"/>
                </a:solidFill>
                <a:latin typeface="+mj-lt"/>
                <a:ea typeface="Intel Clear" panose="020B0604020203020204" pitchFamily="34" charset="0"/>
                <a:cs typeface="Arial" panose="020B0604020202020204" pitchFamily="34" charset="0"/>
              </a:defRPr>
            </a:lvl1pPr>
          </a:lstStyle>
          <a:p>
            <a:r>
              <a:rPr lang="en-US"/>
              <a:t>40pt Intel Clear Heading</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63676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90"/>
            <a:ext cx="7772400" cy="1021556"/>
          </a:xfrm>
        </p:spPr>
        <p:txBody>
          <a:bodyPr anchor="b" anchorCtr="0">
            <a:noAutofit/>
          </a:bodyPr>
          <a:lstStyle>
            <a:lvl1pPr algn="l">
              <a:lnSpc>
                <a:spcPct val="80000"/>
              </a:lnSpc>
              <a:defRPr sz="2279" b="0" cap="none"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blue section</a:t>
            </a:r>
          </a:p>
        </p:txBody>
      </p:sp>
      <p:sp>
        <p:nvSpPr>
          <p:cNvPr id="3" name="Text Placeholder 2"/>
          <p:cNvSpPr>
            <a:spLocks noGrp="1"/>
          </p:cNvSpPr>
          <p:nvPr>
            <p:ph type="body" idx="1" hasCustomPrompt="1"/>
          </p:nvPr>
        </p:nvSpPr>
        <p:spPr>
          <a:xfrm>
            <a:off x="455613" y="3348791"/>
            <a:ext cx="7772400" cy="1125140"/>
          </a:xfrm>
        </p:spPr>
        <p:txBody>
          <a:bodyPr anchor="t" anchorCtr="0">
            <a:noAutofit/>
          </a:bodyPr>
          <a:lstStyle>
            <a:lvl1pPr marL="0" indent="0">
              <a:buNone/>
              <a:defRPr sz="675" b="0" baseline="0">
                <a:solidFill>
                  <a:schemeClr val="accent3"/>
                </a:solidFill>
                <a:latin typeface="+mn-lt"/>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Arial Subhead</a:t>
            </a:r>
          </a:p>
        </p:txBody>
      </p:sp>
      <p:sp>
        <p:nvSpPr>
          <p:cNvPr id="5" name="Picture Placeholder 4"/>
          <p:cNvSpPr>
            <a:spLocks noGrp="1"/>
          </p:cNvSpPr>
          <p:nvPr>
            <p:ph type="pic" sz="quarter" idx="13" hasCustomPrompt="1"/>
          </p:nvPr>
        </p:nvSpPr>
        <p:spPr>
          <a:xfrm>
            <a:off x="0" y="3"/>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18229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4"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88491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232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5" name="Picture 4"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5635" y="2127388"/>
            <a:ext cx="2062274" cy="101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0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973" b="-1"/>
          <a:stretch/>
        </p:blipFill>
        <p:spPr>
          <a:xfrm>
            <a:off x="2793699" y="2045025"/>
            <a:ext cx="3556602" cy="1196216"/>
          </a:xfrm>
          <a:prstGeom prst="rect">
            <a:avLst/>
          </a:prstGeom>
        </p:spPr>
      </p:pic>
    </p:spTree>
    <p:extLst>
      <p:ext uri="{BB962C8B-B14F-4D97-AF65-F5344CB8AC3E}">
        <p14:creationId xmlns:p14="http://schemas.microsoft.com/office/powerpoint/2010/main" val="11988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0839" y="204788"/>
            <a:ext cx="8331200" cy="685800"/>
          </a:xfrm>
        </p:spPr>
        <p:txBody>
          <a:bodyPr/>
          <a:lstStyle/>
          <a:p>
            <a:r>
              <a:rPr lang="en-US"/>
              <a:t>Click to edit Master title style</a:t>
            </a:r>
          </a:p>
        </p:txBody>
      </p:sp>
      <p:sp>
        <p:nvSpPr>
          <p:cNvPr id="3" name="Table Placeholder 2"/>
          <p:cNvSpPr>
            <a:spLocks noGrp="1"/>
          </p:cNvSpPr>
          <p:nvPr>
            <p:ph type="tbl" idx="1"/>
          </p:nvPr>
        </p:nvSpPr>
        <p:spPr>
          <a:xfrm>
            <a:off x="350839" y="890587"/>
            <a:ext cx="8331200" cy="3509963"/>
          </a:xfrm>
        </p:spPr>
        <p:txBody>
          <a:bodyPr/>
          <a:lstStyle/>
          <a:p>
            <a:pPr lvl="0"/>
            <a:r>
              <a:rPr lang="en-US" noProof="0" dirty="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64574814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60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dirty="0">
                <a:latin typeface="Arial"/>
              </a:rPr>
              <a:t>Click icon to add picture</a:t>
            </a: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dirty="0">
                <a:latin typeface="Arial"/>
              </a:rPr>
              <a:t>Click icon to add picture</a:t>
            </a:r>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0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Content with Summar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a:solidFill>
                  <a:prstClr val="white"/>
                </a:solidFill>
              </a:rPr>
              <a:pPr>
                <a:defRPr/>
              </a:pPr>
              <a:t>‹#›</a:t>
            </a:fld>
            <a:endParaRPr lang="en-US" dirty="0">
              <a:solidFill>
                <a:prstClr val="white"/>
              </a:solidFill>
            </a:endParaRPr>
          </a:p>
        </p:txBody>
      </p:sp>
      <p:sp>
        <p:nvSpPr>
          <p:cNvPr id="9" name="Content Placeholder 2"/>
          <p:cNvSpPr>
            <a:spLocks noGrp="1"/>
          </p:cNvSpPr>
          <p:nvPr>
            <p:ph idx="11"/>
          </p:nvPr>
        </p:nvSpPr>
        <p:spPr>
          <a:xfrm>
            <a:off x="411479" y="4002730"/>
            <a:ext cx="8492823"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6"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 name="Rectangle 3"/>
          <p:cNvSpPr>
            <a:spLocks noGrp="1" noChangeArrowheads="1"/>
          </p:cNvSpPr>
          <p:nvPr>
            <p:ph idx="1"/>
          </p:nvPr>
        </p:nvSpPr>
        <p:spPr bwMode="auto">
          <a:xfrm>
            <a:off x="411480" y="951546"/>
            <a:ext cx="8503920" cy="29193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466" y="958514"/>
            <a:ext cx="5141934" cy="3757955"/>
          </a:xfrm>
        </p:spPr>
        <p:txBody>
          <a:bodyPr/>
          <a:lstStyle>
            <a:lvl1pPr>
              <a:defRPr sz="1350"/>
            </a:lvl1pPr>
            <a:lvl2pPr>
              <a:defRPr sz="1125"/>
            </a:lvl2pPr>
            <a:lvl3pPr>
              <a:defRPr sz="1013"/>
            </a:lvl3pPr>
            <a:lvl4pPr>
              <a:defRPr sz="900"/>
            </a:lvl4pPr>
            <a:lvl5pPr>
              <a:defRPr sz="900"/>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2" y="951546"/>
            <a:ext cx="3252449" cy="3771900"/>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778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ntents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sz="half" idx="1"/>
          </p:nvPr>
        </p:nvSpPr>
        <p:spPr>
          <a:xfrm>
            <a:off x="416249" y="951546"/>
            <a:ext cx="4206240" cy="3773180"/>
          </a:xfrm>
        </p:spPr>
        <p:txBody>
          <a:bodyPr/>
          <a:lstStyle>
            <a:lvl1pPr>
              <a:defRPr sz="1350"/>
            </a:lvl1pPr>
            <a:lvl2pPr>
              <a:defRPr sz="1125"/>
            </a:lvl2pPr>
            <a:lvl3pPr>
              <a:defRPr sz="1013"/>
            </a:lvl3pPr>
            <a:lvl4pPr>
              <a:defRPr sz="900"/>
            </a:lvl4pPr>
            <a:lvl5pPr>
              <a:defRPr sz="900"/>
            </a:lvl5pPr>
            <a:lvl6pPr>
              <a:defRPr sz="1013"/>
            </a:lvl6pPr>
            <a:lvl7pPr>
              <a:defRPr sz="1013"/>
            </a:lvl7pPr>
            <a:lvl8pPr>
              <a:defRPr sz="1013"/>
            </a:lvl8pPr>
            <a:lvl9pPr>
              <a:defRPr sz="101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1"/>
          </p:nvPr>
        </p:nvSpPr>
        <p:spPr>
          <a:xfrm>
            <a:off x="4709160" y="951546"/>
            <a:ext cx="4206240" cy="3771900"/>
          </a:xfrm>
        </p:spPr>
        <p:txBody>
          <a:bodyPr/>
          <a:lstStyle/>
          <a:p>
            <a:r>
              <a:rPr lang="en-US" dirty="0"/>
              <a:t>Click icon to add picture</a:t>
            </a: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37893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2" y="3961171"/>
            <a:ext cx="8503757" cy="748569"/>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Picture Placeholder 2"/>
          <p:cNvSpPr>
            <a:spLocks noGrp="1"/>
          </p:cNvSpPr>
          <p:nvPr>
            <p:ph type="pic" idx="1"/>
          </p:nvPr>
        </p:nvSpPr>
        <p:spPr>
          <a:xfrm>
            <a:off x="411480" y="951549"/>
            <a:ext cx="8503758" cy="287264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3699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Picture Placeholder 2"/>
          <p:cNvSpPr>
            <a:spLocks noGrp="1"/>
          </p:cNvSpPr>
          <p:nvPr>
            <p:ph type="pic" idx="1"/>
          </p:nvPr>
        </p:nvSpPr>
        <p:spPr>
          <a:xfrm>
            <a:off x="411480" y="957024"/>
            <a:ext cx="8503920" cy="3760948"/>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dirty="0"/>
              <a:t>Click icon to add picture</a:t>
            </a:r>
          </a:p>
        </p:txBody>
      </p:sp>
      <p:sp>
        <p:nvSpPr>
          <p:cNvPr id="12"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42025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hart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393192" y="4002730"/>
            <a:ext cx="8522208"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9" name="Chart Placeholder 8"/>
          <p:cNvSpPr>
            <a:spLocks noGrp="1"/>
          </p:cNvSpPr>
          <p:nvPr>
            <p:ph type="chart" sz="quarter" idx="12"/>
          </p:nvPr>
        </p:nvSpPr>
        <p:spPr>
          <a:xfrm>
            <a:off x="398571" y="951548"/>
            <a:ext cx="8516830" cy="2959616"/>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9006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71189"/>
            <a:ext cx="8503920" cy="852257"/>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9"/>
            <a:ext cx="8503920" cy="2781743"/>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9485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6"/>
            <a:ext cx="8648700" cy="3629025"/>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8930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abl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411482" y="4002730"/>
            <a:ext cx="8517385"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8" name="Table Placeholder 7"/>
          <p:cNvSpPr>
            <a:spLocks noGrp="1"/>
          </p:cNvSpPr>
          <p:nvPr>
            <p:ph type="tbl" sz="quarter" idx="12"/>
          </p:nvPr>
        </p:nvSpPr>
        <p:spPr>
          <a:xfrm>
            <a:off x="411480" y="951547"/>
            <a:ext cx="8503920" cy="2899946"/>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6966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2" y="3861312"/>
            <a:ext cx="8503757" cy="852257"/>
          </a:xfrm>
        </p:spPr>
        <p:txBody>
          <a:bodyPr/>
          <a:lstStyle>
            <a:lvl1pPr marL="0" indent="0" algn="ctr">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7"/>
          <p:cNvSpPr>
            <a:spLocks noGrp="1"/>
          </p:cNvSpPr>
          <p:nvPr>
            <p:ph type="tbl" sz="quarter" idx="12"/>
          </p:nvPr>
        </p:nvSpPr>
        <p:spPr>
          <a:xfrm>
            <a:off x="411481" y="951549"/>
            <a:ext cx="8506844" cy="2770567"/>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53698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5"/>
          <p:cNvSpPr>
            <a:spLocks noGrp="1"/>
          </p:cNvSpPr>
          <p:nvPr>
            <p:ph type="tbl" sz="quarter" idx="11"/>
          </p:nvPr>
        </p:nvSpPr>
        <p:spPr>
          <a:xfrm>
            <a:off x="411481" y="951546"/>
            <a:ext cx="8475068" cy="3771900"/>
          </a:xfrm>
        </p:spPr>
        <p:txBody>
          <a:bodyPr/>
          <a:lstStyle/>
          <a:p>
            <a:r>
              <a:rPr lang="en-US" dirty="0"/>
              <a:t>Click icon to add table</a:t>
            </a: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261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4"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6798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a:spLocks noGrp="1" noChangeArrowheads="1"/>
          </p:cNvSpPr>
          <p:nvPr/>
        </p:nvSpPr>
        <p:spPr bwMode="auto">
          <a:xfrm>
            <a:off x="541020" y="1311781"/>
            <a:ext cx="7772400" cy="1102519"/>
          </a:xfrm>
          <a:prstGeom prst="rect">
            <a:avLst/>
          </a:prstGeom>
          <a:noFill/>
          <a:ln w="9525">
            <a:noFill/>
            <a:miter lim="800000"/>
            <a:headEnd/>
            <a:tailEnd/>
          </a:ln>
          <a:effectLst/>
        </p:spPr>
        <p:txBody>
          <a:bodyPr vert="horz" wrap="square" lIns="51435" tIns="25718" rIns="51435" bIns="25718"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1800" dirty="0">
                <a:solidFill>
                  <a:srgbClr val="006CBE"/>
                </a:solidFill>
              </a:rPr>
              <a:t>Thank You</a:t>
            </a:r>
          </a:p>
        </p:txBody>
      </p:sp>
      <p:sp>
        <p:nvSpPr>
          <p:cNvPr id="3" name="Rectangle 2"/>
          <p:cNvSpPr>
            <a:spLocks noGrp="1" noChangeArrowheads="1"/>
          </p:cNvSpPr>
          <p:nvPr userDrawn="1"/>
        </p:nvSpPr>
        <p:spPr bwMode="auto">
          <a:xfrm>
            <a:off x="541020" y="1311780"/>
            <a:ext cx="7772400" cy="1102519"/>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2400" dirty="0">
                <a:solidFill>
                  <a:srgbClr val="006CBE"/>
                </a:solidFill>
              </a:rPr>
              <a:t>Thank You</a:t>
            </a:r>
          </a:p>
        </p:txBody>
      </p:sp>
    </p:spTree>
    <p:extLst>
      <p:ext uri="{BB962C8B-B14F-4D97-AF65-F5344CB8AC3E}">
        <p14:creationId xmlns:p14="http://schemas.microsoft.com/office/powerpoint/2010/main" val="35185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new">
    <p:bg>
      <p:bgPr>
        <a:gradFill>
          <a:gsLst>
            <a:gs pos="0">
              <a:schemeClr val="accent6"/>
            </a:gs>
            <a:gs pos="100000">
              <a:schemeClr val="accent6">
                <a:lumMod val="75000"/>
              </a:schemeClr>
            </a:gs>
            <a:gs pos="46000">
              <a:schemeClr val="accent6"/>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1587" y="4713980"/>
            <a:ext cx="9144000" cy="435483"/>
          </a:xfrm>
          <a:prstGeom prst="rect">
            <a:avLst/>
          </a:prstGeom>
          <a:gradFill flip="none" rotWithShape="1">
            <a:gsLst>
              <a:gs pos="0">
                <a:schemeClr val="accent6"/>
              </a:gs>
              <a:gs pos="5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69"/>
            <a:endParaRPr lang="en-US" sz="1013" dirty="0">
              <a:solidFill>
                <a:prstClr val="white"/>
              </a:solidFill>
            </a:endParaRPr>
          </a:p>
        </p:txBody>
      </p:sp>
      <p:sp>
        <p:nvSpPr>
          <p:cNvPr id="6" name="Title 6"/>
          <p:cNvSpPr>
            <a:spLocks noGrp="1"/>
          </p:cNvSpPr>
          <p:nvPr>
            <p:ph type="title" hasCustomPrompt="1"/>
          </p:nvPr>
        </p:nvSpPr>
        <p:spPr>
          <a:xfrm>
            <a:off x="412751" y="225980"/>
            <a:ext cx="8229600" cy="868680"/>
          </a:xfrm>
        </p:spPr>
        <p:txBody>
          <a:bodyPr/>
          <a:lstStyle>
            <a:lvl1pPr>
              <a:defRPr sz="2279" b="0" i="0" baseline="0">
                <a:solidFill>
                  <a:schemeClr val="bg1"/>
                </a:solidFill>
                <a:latin typeface="+mj-lt"/>
                <a:cs typeface="Intel Clear"/>
              </a:defRPr>
            </a:lvl1pPr>
          </a:lstStyle>
          <a:p>
            <a:r>
              <a:rPr lang="en-US"/>
              <a:t>28pt Intel Clear Headline</a:t>
            </a:r>
          </a:p>
        </p:txBody>
      </p:sp>
      <p:sp>
        <p:nvSpPr>
          <p:cNvPr id="7" name="Slide Number Placeholder 5"/>
          <p:cNvSpPr>
            <a:spLocks noGrp="1"/>
          </p:cNvSpPr>
          <p:nvPr>
            <p:ph type="sldNum" sz="quarter" idx="4"/>
          </p:nvPr>
        </p:nvSpPr>
        <p:spPr>
          <a:xfrm>
            <a:off x="6872352" y="4814558"/>
            <a:ext cx="2133600" cy="273844"/>
          </a:xfrm>
          <a:prstGeom prst="rect">
            <a:avLst/>
          </a:prstGeom>
        </p:spPr>
        <p:txBody>
          <a:bodyPr vert="horz" lIns="0" tIns="0" rIns="0" bIns="0" rtlCol="0" anchor="ctr"/>
          <a:lstStyle>
            <a:lvl1pPr algn="r">
              <a:defRPr sz="422">
                <a:solidFill>
                  <a:schemeClr val="bg1"/>
                </a:solidFill>
                <a:latin typeface="+mn-lt"/>
                <a:cs typeface="Intel Clear Light" panose="020B0404020203020204" pitchFamily="34" charset="0"/>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Rectangle 7"/>
          <p:cNvSpPr/>
          <p:nvPr/>
        </p:nvSpPr>
        <p:spPr>
          <a:xfrm>
            <a:off x="326809" y="4873357"/>
            <a:ext cx="891591" cy="133242"/>
          </a:xfrm>
          <a:prstGeom prst="rect">
            <a:avLst/>
          </a:prstGeom>
        </p:spPr>
        <p:txBody>
          <a:bodyPr wrap="none">
            <a:spAutoFit/>
          </a:bodyPr>
          <a:lstStyle/>
          <a:p>
            <a:pPr defTabSz="257169">
              <a:lnSpc>
                <a:spcPct val="70000"/>
              </a:lnSpc>
            </a:pPr>
            <a:r>
              <a:rPr lang="en-US" sz="380" dirty="0">
                <a:solidFill>
                  <a:prstClr val="white"/>
                </a:solidFill>
              </a:rPr>
              <a:t>Programmable Solutions Group </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18994" y="4821174"/>
            <a:ext cx="352224" cy="233172"/>
          </a:xfrm>
          <a:prstGeom prst="rect">
            <a:avLst/>
          </a:prstGeom>
        </p:spPr>
      </p:pic>
      <p:cxnSp>
        <p:nvCxnSpPr>
          <p:cNvPr id="10" name="Straight Connector 9"/>
          <p:cNvCxnSpPr/>
          <p:nvPr/>
        </p:nvCxnSpPr>
        <p:spPr>
          <a:xfrm>
            <a:off x="8718554" y="4832604"/>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817101"/>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951546"/>
            <a:ext cx="4206240" cy="377190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9160" y="951546"/>
            <a:ext cx="4206240" cy="377190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200853700"/>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05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ontent with Summar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a:solidFill>
                  <a:prstClr val="white"/>
                </a:solidFill>
              </a:rPr>
              <a:pPr>
                <a:defRPr/>
              </a:pPr>
              <a:t>‹#›</a:t>
            </a:fld>
            <a:endParaRPr lang="en-US" dirty="0">
              <a:solidFill>
                <a:prstClr val="white"/>
              </a:solidFill>
            </a:endParaRPr>
          </a:p>
        </p:txBody>
      </p:sp>
      <p:sp>
        <p:nvSpPr>
          <p:cNvPr id="9" name="Content Placeholder 2"/>
          <p:cNvSpPr>
            <a:spLocks noGrp="1"/>
          </p:cNvSpPr>
          <p:nvPr>
            <p:ph idx="11"/>
          </p:nvPr>
        </p:nvSpPr>
        <p:spPr>
          <a:xfrm>
            <a:off x="411479" y="4002730"/>
            <a:ext cx="8492823"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6"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 name="Rectangle 3"/>
          <p:cNvSpPr>
            <a:spLocks noGrp="1" noChangeArrowheads="1"/>
          </p:cNvSpPr>
          <p:nvPr>
            <p:ph idx="1"/>
          </p:nvPr>
        </p:nvSpPr>
        <p:spPr bwMode="auto">
          <a:xfrm>
            <a:off x="411480" y="951546"/>
            <a:ext cx="8503920" cy="29193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6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466" y="958514"/>
            <a:ext cx="5141934" cy="3757955"/>
          </a:xfrm>
        </p:spPr>
        <p:txBody>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1" y="951546"/>
            <a:ext cx="3252449" cy="37719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2181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ntents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sz="half" idx="1"/>
          </p:nvPr>
        </p:nvSpPr>
        <p:spPr>
          <a:xfrm>
            <a:off x="416249" y="951546"/>
            <a:ext cx="4206240" cy="3773180"/>
          </a:xfr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1"/>
          </p:nvPr>
        </p:nvSpPr>
        <p:spPr>
          <a:xfrm>
            <a:off x="4709160" y="951546"/>
            <a:ext cx="4206240" cy="3771900"/>
          </a:xfrm>
        </p:spPr>
        <p:txBody>
          <a:bodyPr/>
          <a:lstStyle/>
          <a:p>
            <a:r>
              <a:rPr lang="en-US" dirty="0"/>
              <a:t>Click icon to add picture</a:t>
            </a:r>
          </a:p>
        </p:txBody>
      </p:sp>
      <p:sp>
        <p:nvSpPr>
          <p:cNvPr id="9"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9200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961171"/>
            <a:ext cx="8503757" cy="748569"/>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8" name="Picture Placeholder 2"/>
          <p:cNvSpPr>
            <a:spLocks noGrp="1"/>
          </p:cNvSpPr>
          <p:nvPr>
            <p:ph type="pic" idx="1"/>
          </p:nvPr>
        </p:nvSpPr>
        <p:spPr>
          <a:xfrm>
            <a:off x="411480" y="951547"/>
            <a:ext cx="8503758" cy="2872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240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Picture Placeholder 2"/>
          <p:cNvSpPr>
            <a:spLocks noGrp="1"/>
          </p:cNvSpPr>
          <p:nvPr>
            <p:ph type="pic" idx="1"/>
          </p:nvPr>
        </p:nvSpPr>
        <p:spPr>
          <a:xfrm>
            <a:off x="411480" y="957023"/>
            <a:ext cx="8503920" cy="376094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2"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32128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hart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393192" y="4002730"/>
            <a:ext cx="8522208"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9" name="Chart Placeholder 8"/>
          <p:cNvSpPr>
            <a:spLocks noGrp="1"/>
          </p:cNvSpPr>
          <p:nvPr>
            <p:ph type="chart" sz="quarter" idx="12"/>
          </p:nvPr>
        </p:nvSpPr>
        <p:spPr>
          <a:xfrm>
            <a:off x="398571" y="951547"/>
            <a:ext cx="8516830" cy="2959616"/>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8073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71189"/>
            <a:ext cx="8503920" cy="852257"/>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Chart Placeholder 8"/>
          <p:cNvSpPr>
            <a:spLocks noGrp="1"/>
          </p:cNvSpPr>
          <p:nvPr>
            <p:ph type="chart" sz="quarter" idx="11"/>
          </p:nvPr>
        </p:nvSpPr>
        <p:spPr>
          <a:xfrm>
            <a:off x="411480" y="951547"/>
            <a:ext cx="8503920" cy="2781743"/>
          </a:xfrm>
        </p:spPr>
        <p:txBody>
          <a:bodyPr/>
          <a:lstStyle/>
          <a:p>
            <a:r>
              <a:rPr lang="en-US" dirty="0"/>
              <a:t>Click icon to add chart</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28248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able with Summary">
    <p:spTree>
      <p:nvGrpSpPr>
        <p:cNvPr id="1" name=""/>
        <p:cNvGrpSpPr/>
        <p:nvPr/>
      </p:nvGrpSpPr>
      <p:grpSpPr>
        <a:xfrm>
          <a:off x="0" y="0"/>
          <a:ext cx="0" cy="0"/>
          <a:chOff x="0" y="0"/>
          <a:chExt cx="0" cy="0"/>
        </a:xfrm>
      </p:grpSpPr>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411481" y="4002730"/>
            <a:ext cx="8517385" cy="720716"/>
          </a:xfrm>
        </p:spPr>
        <p:txBody>
          <a:bodyPr>
            <a:normAutofit/>
          </a:bodyPr>
          <a:lstStyle>
            <a:lvl1pPr algn="ctr">
              <a:buNone/>
              <a:defRPr sz="1800" i="1">
                <a:solidFill>
                  <a:srgbClr val="006CBE"/>
                </a:solidFill>
                <a:latin typeface="Arial Black" pitchFamily="34" charset="0"/>
              </a:defRPr>
            </a:lvl1pPr>
          </a:lstStyle>
          <a:p>
            <a:pPr lvl="0"/>
            <a:r>
              <a:rPr lang="en-US"/>
              <a:t>Click to edit Master text styles</a:t>
            </a:r>
          </a:p>
        </p:txBody>
      </p:sp>
      <p:sp>
        <p:nvSpPr>
          <p:cNvPr id="8" name="Table Placeholder 7"/>
          <p:cNvSpPr>
            <a:spLocks noGrp="1"/>
          </p:cNvSpPr>
          <p:nvPr>
            <p:ph type="tbl" sz="quarter" idx="12"/>
          </p:nvPr>
        </p:nvSpPr>
        <p:spPr>
          <a:xfrm>
            <a:off x="411480" y="951547"/>
            <a:ext cx="8503920" cy="2899946"/>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93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1481" y="3861312"/>
            <a:ext cx="8503757" cy="852257"/>
          </a:xfrm>
        </p:spPr>
        <p:txBody>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able Placeholder 7"/>
          <p:cNvSpPr>
            <a:spLocks noGrp="1"/>
          </p:cNvSpPr>
          <p:nvPr>
            <p:ph type="tbl" sz="quarter" idx="12"/>
          </p:nvPr>
        </p:nvSpPr>
        <p:spPr>
          <a:xfrm>
            <a:off x="411481" y="951547"/>
            <a:ext cx="8506844" cy="2770567"/>
          </a:xfrm>
        </p:spPr>
        <p:txBody>
          <a:bodyPr/>
          <a:lstStyle/>
          <a:p>
            <a:r>
              <a:rPr lang="en-US" dirty="0"/>
              <a:t>Click icon to add table</a:t>
            </a:r>
          </a:p>
        </p:txBody>
      </p:sp>
      <p:sp>
        <p:nvSpPr>
          <p:cNvPr id="10" name="Rectangle 2"/>
          <p:cNvSpPr>
            <a:spLocks noGrp="1" noChangeArrowheads="1"/>
          </p:cNvSpPr>
          <p:nvPr>
            <p:ph type="title"/>
          </p:nvPr>
        </p:nvSpPr>
        <p:spPr bwMode="auto">
          <a:xfrm>
            <a:off x="411480" y="172971"/>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72700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a:spLocks noGrp="1" noChangeArrowheads="1"/>
          </p:cNvSpPr>
          <p:nvPr userDrawn="1"/>
        </p:nvSpPr>
        <p:spPr bwMode="auto">
          <a:xfrm>
            <a:off x="541020" y="1311780"/>
            <a:ext cx="7772400" cy="1102519"/>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r>
              <a:rPr lang="en-US" sz="2400" dirty="0">
                <a:solidFill>
                  <a:srgbClr val="006CBE"/>
                </a:solidFill>
              </a:rPr>
              <a:t>Thank You</a:t>
            </a:r>
          </a:p>
        </p:txBody>
      </p:sp>
    </p:spTree>
    <p:extLst>
      <p:ext uri="{BB962C8B-B14F-4D97-AF65-F5344CB8AC3E}">
        <p14:creationId xmlns:p14="http://schemas.microsoft.com/office/powerpoint/2010/main" val="8106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800" y="1303612"/>
            <a:ext cx="1248049" cy="62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9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3"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6" name="Picture 5" descr="int_experience_hrz_wht_rgb_1500.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60695" y="1308497"/>
            <a:ext cx="2121766" cy="665463"/>
          </a:xfrm>
          <a:prstGeom prst="rect">
            <a:avLst/>
          </a:prstGeom>
        </p:spPr>
      </p:pic>
    </p:spTree>
    <p:extLst>
      <p:ext uri="{BB962C8B-B14F-4D97-AF65-F5344CB8AC3E}">
        <p14:creationId xmlns:p14="http://schemas.microsoft.com/office/powerpoint/2010/main" val="28439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4"/>
            <a:ext cx="9144000" cy="4768850"/>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444688" y="2415625"/>
            <a:ext cx="8212886" cy="1102519"/>
          </a:xfrm>
        </p:spPr>
        <p:txBody>
          <a:bodyPr lIns="0" rIns="0" anchor="b" anchorCtr="0">
            <a:noAutofit/>
          </a:bodyPr>
          <a:lstStyle>
            <a:lvl1pPr>
              <a:lnSpc>
                <a:spcPct val="80000"/>
              </a:lnSpc>
              <a:defRPr sz="2742"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65pt Intel Clear Pro Title</a:t>
            </a:r>
            <a:br>
              <a:rPr lang="en-US"/>
            </a:br>
            <a:r>
              <a:rPr lang="en-US"/>
              <a:t>with Linear gradient</a:t>
            </a:r>
          </a:p>
        </p:txBody>
      </p:sp>
      <p:sp>
        <p:nvSpPr>
          <p:cNvPr id="14" name="Subtitle 2"/>
          <p:cNvSpPr>
            <a:spLocks noGrp="1"/>
          </p:cNvSpPr>
          <p:nvPr>
            <p:ph type="subTitle" idx="1" hasCustomPrompt="1"/>
          </p:nvPr>
        </p:nvSpPr>
        <p:spPr>
          <a:xfrm>
            <a:off x="455614" y="3493012"/>
            <a:ext cx="6330212" cy="925360"/>
          </a:xfrm>
        </p:spPr>
        <p:txBody>
          <a:bodyPr lIns="0" rIns="0">
            <a:noAutofit/>
          </a:bodyPr>
          <a:lstStyle>
            <a:lvl1pPr marL="0" indent="0" algn="l">
              <a:buNone/>
              <a:defRPr sz="675" b="0" i="0" baseline="0">
                <a:solidFill>
                  <a:schemeClr val="accent3"/>
                </a:solidFill>
                <a:latin typeface="Arial" panose="020B0604020202020204" pitchFamily="34" charset="0"/>
                <a:cs typeface="Arial" panose="020B0604020202020204" pitchFamily="34"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16pt Intel Clear Subhead, Date, Etc.</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800" y="1303612"/>
            <a:ext cx="1248049" cy="62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9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760">
                <a:solidFill>
                  <a:schemeClr val="tx2"/>
                </a:solidFill>
              </a:defRPr>
            </a:lvl2pPr>
            <a:lvl3pPr>
              <a:defRPr sz="675">
                <a:solidFill>
                  <a:schemeClr val="tx2"/>
                </a:solidFill>
              </a:defRPr>
            </a:lvl3pPr>
            <a:lvl4pPr>
              <a:defRPr sz="591">
                <a:solidFill>
                  <a:schemeClr val="tx2"/>
                </a:solidFill>
              </a:defRPr>
            </a:lvl4pPr>
            <a:lvl5pPr>
              <a:defRPr sz="506">
                <a:solidFill>
                  <a:schemeClr val="tx2"/>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84230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Picture Placeholder 8"/>
          <p:cNvSpPr>
            <a:spLocks noGrp="1"/>
          </p:cNvSpPr>
          <p:nvPr>
            <p:ph type="pic" sz="quarter" idx="13"/>
          </p:nvPr>
        </p:nvSpPr>
        <p:spPr>
          <a:xfrm>
            <a:off x="4830767" y="943434"/>
            <a:ext cx="3181123" cy="1670950"/>
          </a:xfrm>
          <a:solidFill>
            <a:schemeClr val="bg2">
              <a:lumMod val="60000"/>
              <a:lumOff val="40000"/>
            </a:schemeClr>
          </a:solidFill>
        </p:spPr>
        <p:txBody>
          <a:bodyPr/>
          <a:lstStyle>
            <a:lvl1pPr>
              <a:defRPr sz="760">
                <a:latin typeface="Intel Clear"/>
              </a:defRPr>
            </a:lvl1pPr>
          </a:lstStyle>
          <a:p>
            <a:r>
              <a:rPr lang="en-US" sz="464" dirty="0">
                <a:latin typeface="Arial"/>
              </a:rPr>
              <a:t>Click icon to add picture</a:t>
            </a:r>
          </a:p>
        </p:txBody>
      </p:sp>
      <p:sp>
        <p:nvSpPr>
          <p:cNvPr id="10" name="Picture Placeholder 8"/>
          <p:cNvSpPr>
            <a:spLocks noGrp="1"/>
          </p:cNvSpPr>
          <p:nvPr>
            <p:ph type="pic" sz="quarter" idx="14"/>
          </p:nvPr>
        </p:nvSpPr>
        <p:spPr>
          <a:xfrm>
            <a:off x="4830767" y="2843901"/>
            <a:ext cx="3181123" cy="1670950"/>
          </a:xfrm>
          <a:solidFill>
            <a:schemeClr val="bg2">
              <a:lumMod val="60000"/>
              <a:lumOff val="40000"/>
            </a:schemeClr>
          </a:solidFill>
        </p:spPr>
        <p:txBody>
          <a:bodyPr/>
          <a:lstStyle>
            <a:lvl1pPr>
              <a:defRPr sz="760">
                <a:latin typeface="Intel Clear"/>
              </a:defRPr>
            </a:lvl1pPr>
          </a:lstStyle>
          <a:p>
            <a:r>
              <a:rPr lang="en-US" sz="464" dirty="0">
                <a:latin typeface="Arial"/>
              </a:rPr>
              <a:t>Click icon to add picture</a:t>
            </a:r>
          </a:p>
        </p:txBody>
      </p:sp>
      <p:sp>
        <p:nvSpPr>
          <p:cNvPr id="11"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76139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455615" y="1203326"/>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16" name="Content Placeholder 2"/>
          <p:cNvSpPr>
            <a:spLocks noGrp="1"/>
          </p:cNvSpPr>
          <p:nvPr>
            <p:ph sz="half" idx="13" hasCustomPrompt="1"/>
          </p:nvPr>
        </p:nvSpPr>
        <p:spPr>
          <a:xfrm>
            <a:off x="4678363" y="1203326"/>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6"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26924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5" y="1203326"/>
            <a:ext cx="8228013" cy="3425825"/>
          </a:xfrm>
        </p:spPr>
        <p:txBody>
          <a:bodyPr anchor="ctr" anchorCtr="0"/>
          <a:lstStyle>
            <a:lvl1pPr marL="80367" indent="-80367">
              <a:defRPr sz="1519" b="1" baseline="0">
                <a:solidFill>
                  <a:schemeClr val="accent1"/>
                </a:solidFill>
                <a:latin typeface="+mn-lt"/>
                <a:cs typeface="Arial" panose="020B0604020202020204" pitchFamily="34" charset="0"/>
              </a:defRPr>
            </a:lvl1pPr>
            <a:lvl2pPr marL="176138" indent="-95102">
              <a:buFont typeface="Intel Clear" pitchFamily="34" charset="0"/>
              <a:buChar char="–"/>
              <a:defRPr sz="506" baseline="0">
                <a:latin typeface="+mn-lt"/>
                <a:cs typeface="Arial" panose="020B0604020202020204" pitchFamily="34" charset="0"/>
              </a:defRPr>
            </a:lvl2pPr>
            <a:lvl3pPr marL="289322" indent="-96441">
              <a:buFont typeface="Intel Clear" pitchFamily="34" charset="0"/>
              <a:buChar char="–"/>
              <a:defRPr sz="506">
                <a:latin typeface="+mn-lt"/>
              </a:defRPr>
            </a:lvl3pPr>
            <a:lvl4pPr>
              <a:buFont typeface="Intel Clear" pitchFamily="34" charset="0"/>
              <a:buChar char="–"/>
              <a:defRPr sz="464">
                <a:latin typeface="+mn-lt"/>
              </a:defRPr>
            </a:lvl4pPr>
            <a:lvl5pPr>
              <a:buFont typeface="Intel Clear" pitchFamily="34" charset="0"/>
              <a:buChar char="–"/>
              <a:defRPr sz="443">
                <a:latin typeface="+mn-lt"/>
              </a:defRPr>
            </a:lvl5pPr>
          </a:lstStyle>
          <a:p>
            <a:pPr lvl="0"/>
            <a:r>
              <a:rPr lang="en-US"/>
              <a:t>“36pt Intel Clear Bold Text”</a:t>
            </a:r>
          </a:p>
          <a:p>
            <a:pPr lvl="1"/>
            <a:r>
              <a:rPr lang="en-US" err="1"/>
              <a:t>12pt</a:t>
            </a:r>
            <a:r>
              <a:rPr lang="en-US"/>
              <a:t> Attribution</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4981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856421"/>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atin typeface="+mj-lt"/>
              </a:defRPr>
            </a:lvl1pPr>
          </a:lstStyle>
          <a:p>
            <a:r>
              <a:rPr lang="en-US" dirty="0"/>
              <a:t>Insert photo here. Drag picture to placeholder or click icon to add.</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84314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298239"/>
          </a:xfrm>
          <a:solidFill>
            <a:schemeClr val="bg2">
              <a:lumMod val="60000"/>
              <a:lumOff val="40000"/>
            </a:schemeClr>
          </a:solidFill>
        </p:spPr>
        <p:txBody>
          <a:bodyPr/>
          <a:lstStyle>
            <a:lvl1pPr marL="0" marR="0" indent="0" algn="l" defTabSz="192881" rtl="0" eaLnBrk="1" fontAlgn="auto" latinLnBrk="0" hangingPunct="1">
              <a:lnSpc>
                <a:spcPct val="100000"/>
              </a:lnSpc>
              <a:spcBef>
                <a:spcPts val="506"/>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8" name="Content Placeholder 2"/>
          <p:cNvSpPr>
            <a:spLocks noGrp="1"/>
          </p:cNvSpPr>
          <p:nvPr>
            <p:ph sz="half" idx="1" hasCustomPrompt="1"/>
          </p:nvPr>
        </p:nvSpPr>
        <p:spPr>
          <a:xfrm>
            <a:off x="455615"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one</a:t>
            </a:r>
          </a:p>
          <a:p>
            <a:pPr lvl="2"/>
            <a:r>
              <a:rPr lang="en-US"/>
              <a:t>14pt Intel Clear third level</a:t>
            </a:r>
          </a:p>
          <a:p>
            <a:pPr lvl="3"/>
            <a:r>
              <a:rPr lang="en-US"/>
              <a:t>12pt Intel Clear fourth level</a:t>
            </a:r>
          </a:p>
          <a:p>
            <a:pPr lvl="4"/>
            <a:r>
              <a:rPr lang="en-US"/>
              <a:t>12pt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3" name="TextBox 2"/>
          <p:cNvSpPr txBox="1"/>
          <p:nvPr/>
        </p:nvSpPr>
        <p:spPr>
          <a:xfrm>
            <a:off x="1009490" y="4975798"/>
            <a:ext cx="184731" cy="157287"/>
          </a:xfrm>
          <a:prstGeom prst="rect">
            <a:avLst/>
          </a:prstGeom>
          <a:noFill/>
        </p:spPr>
        <p:txBody>
          <a:bodyPr wrap="none" rtlCol="0">
            <a:spAutoFit/>
          </a:bodyPr>
          <a:lstStyle/>
          <a:p>
            <a:endParaRPr lang="en-US" sz="422" dirty="0">
              <a:solidFill>
                <a:srgbClr val="003C71"/>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8"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17883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7" y="0"/>
            <a:ext cx="4465637" cy="4848446"/>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4" y="308848"/>
            <a:ext cx="4006850" cy="868680"/>
          </a:xfrm>
        </p:spPr>
        <p:txBody>
          <a:bodyPr>
            <a:noAutofit/>
          </a:bodyPr>
          <a:lstStyle>
            <a:lvl1pPr>
              <a:defRPr sz="1181" b="0" i="0" baseline="0">
                <a:solidFill>
                  <a:schemeClr val="tx2"/>
                </a:solidFill>
                <a:latin typeface="+mj-lt"/>
                <a:cs typeface="Arial" panose="020B0604020202020204" pitchFamily="34" charset="0"/>
              </a:defRPr>
            </a:lvl1pPr>
          </a:lstStyle>
          <a:p>
            <a:r>
              <a:rPr lang="en-US"/>
              <a:t>28pt Intel Clear Headline</a:t>
            </a: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591" dirty="0" smtClean="0">
                <a:solidFill>
                  <a:schemeClr val="tx2"/>
                </a:solidFill>
              </a:defRPr>
            </a:lvl3pPr>
            <a:lvl4pPr>
              <a:defRPr lang="en-US" sz="506" dirty="0" smtClean="0">
                <a:solidFill>
                  <a:schemeClr val="tx2"/>
                </a:solidFill>
              </a:defRPr>
            </a:lvl4pPr>
            <a:lvl5pPr>
              <a:defRPr lang="en-US" sz="506" dirty="0">
                <a:solidFill>
                  <a:schemeClr val="tx2"/>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a:t>14pt Intel Clear third level</a:t>
            </a:r>
          </a:p>
          <a:p>
            <a:pPr lvl="3"/>
            <a:r>
              <a:rPr lang="en-US"/>
              <a:t>12pt Intel Clear fourth level</a:t>
            </a:r>
          </a:p>
          <a:p>
            <a:pPr lvl="4"/>
            <a:r>
              <a:rPr lang="en-US"/>
              <a:t>12pt Intel Clear fifth level</a:t>
            </a:r>
          </a:p>
        </p:txBody>
      </p:sp>
      <p:sp>
        <p:nvSpPr>
          <p:cNvPr id="7"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51716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3241154"/>
            <a:ext cx="7772400" cy="1125140"/>
          </a:xfrm>
        </p:spPr>
        <p:txBody>
          <a:bodyPr anchor="t" anchorCtr="0">
            <a:noAutofit/>
          </a:bodyPr>
          <a:lstStyle>
            <a:lvl1pPr marL="0" indent="0">
              <a:buNone/>
              <a:defRPr sz="675" b="0" baseline="0">
                <a:solidFill>
                  <a:schemeClr val="accent2"/>
                </a:solidFill>
                <a:latin typeface="+mn-lt"/>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Intel Clear Subhead</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6" name="Title 1"/>
          <p:cNvSpPr>
            <a:spLocks noGrp="1"/>
          </p:cNvSpPr>
          <p:nvPr>
            <p:ph type="title" hasCustomPrompt="1"/>
          </p:nvPr>
        </p:nvSpPr>
        <p:spPr>
          <a:xfrm>
            <a:off x="455613" y="2108064"/>
            <a:ext cx="7772400" cy="1021556"/>
          </a:xfrm>
        </p:spPr>
        <p:txBody>
          <a:bodyPr anchor="b" anchorCtr="0">
            <a:noAutofit/>
          </a:bodyPr>
          <a:lstStyle>
            <a:lvl1pPr algn="l">
              <a:lnSpc>
                <a:spcPct val="80000"/>
              </a:lnSpc>
              <a:defRPr sz="2279" b="0" cap="none" spc="0" baseline="0">
                <a:solidFill>
                  <a:schemeClr val="tx2">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a:t>
            </a:r>
            <a:br>
              <a:rPr lang="en-US"/>
            </a:br>
            <a:r>
              <a:rPr lang="en-US"/>
              <a:t>white section break</a:t>
            </a:r>
          </a:p>
        </p:txBody>
      </p:sp>
    </p:spTree>
    <p:extLst>
      <p:ext uri="{BB962C8B-B14F-4D97-AF65-F5344CB8AC3E}">
        <p14:creationId xmlns:p14="http://schemas.microsoft.com/office/powerpoint/2010/main" val="28299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4"/>
            <a:ext cx="7772400" cy="1021556"/>
          </a:xfrm>
        </p:spPr>
        <p:txBody>
          <a:bodyPr anchor="b" anchorCtr="0">
            <a:noAutofit/>
          </a:bodyPr>
          <a:lstStyle>
            <a:lvl1pPr algn="l">
              <a:lnSpc>
                <a:spcPct val="80000"/>
              </a:lnSpc>
              <a:defRPr sz="2279" b="0" cap="none"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a:t>
            </a:r>
            <a:br>
              <a:rPr lang="en-US"/>
            </a:br>
            <a:r>
              <a:rPr lang="en-US"/>
              <a:t>blue section break</a:t>
            </a:r>
          </a:p>
        </p:txBody>
      </p:sp>
      <p:sp>
        <p:nvSpPr>
          <p:cNvPr id="3" name="Text Placeholder 2"/>
          <p:cNvSpPr>
            <a:spLocks noGrp="1"/>
          </p:cNvSpPr>
          <p:nvPr>
            <p:ph type="body" idx="1" hasCustomPrompt="1"/>
          </p:nvPr>
        </p:nvSpPr>
        <p:spPr>
          <a:xfrm>
            <a:off x="455613" y="3241154"/>
            <a:ext cx="7772400" cy="1125140"/>
          </a:xfrm>
        </p:spPr>
        <p:txBody>
          <a:bodyPr anchor="t" anchorCtr="0">
            <a:noAutofit/>
          </a:bodyPr>
          <a:lstStyle>
            <a:lvl1pPr marL="0" indent="0">
              <a:buNone/>
              <a:defRPr sz="675" b="0" i="0" baseline="0">
                <a:solidFill>
                  <a:srgbClr val="F3D54E"/>
                </a:solidFill>
                <a:latin typeface="Arial" panose="020B0604020202020204" pitchFamily="34" charset="0"/>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Intel Clear Subhead</a:t>
            </a:r>
          </a:p>
        </p:txBody>
      </p:sp>
    </p:spTree>
    <p:extLst>
      <p:ext uri="{BB962C8B-B14F-4D97-AF65-F5344CB8AC3E}">
        <p14:creationId xmlns:p14="http://schemas.microsoft.com/office/powerpoint/2010/main" val="22189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7"/>
            <a:ext cx="7772400" cy="1125140"/>
          </a:xfrm>
        </p:spPr>
        <p:txBody>
          <a:bodyPr anchor="t" anchorCtr="0">
            <a:noAutofit/>
          </a:bodyPr>
          <a:lstStyle>
            <a:lvl1pPr marL="0" indent="0">
              <a:buNone/>
              <a:defRPr sz="1688"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40pt Intel Clear Light Body.</a:t>
            </a:r>
            <a:br>
              <a:rPr lang="en-US"/>
            </a:br>
            <a:r>
              <a:rPr lang="en-US"/>
              <a:t>For content that is not a section, but has a big idea in text only.</a:t>
            </a:r>
          </a:p>
        </p:txBody>
      </p:sp>
      <p:sp>
        <p:nvSpPr>
          <p:cNvPr id="7" name="Title 1"/>
          <p:cNvSpPr>
            <a:spLocks noGrp="1"/>
          </p:cNvSpPr>
          <p:nvPr>
            <p:ph type="title" hasCustomPrompt="1"/>
          </p:nvPr>
        </p:nvSpPr>
        <p:spPr>
          <a:xfrm>
            <a:off x="455613" y="1101799"/>
            <a:ext cx="7772400" cy="1021556"/>
          </a:xfrm>
        </p:spPr>
        <p:txBody>
          <a:bodyPr anchor="b" anchorCtr="0">
            <a:noAutofit/>
          </a:bodyPr>
          <a:lstStyle>
            <a:lvl1pPr algn="l">
              <a:lnSpc>
                <a:spcPct val="80000"/>
              </a:lnSpc>
              <a:defRPr sz="1688" b="0" cap="none" spc="0" baseline="0">
                <a:solidFill>
                  <a:schemeClr val="tx2"/>
                </a:solidFill>
                <a:latin typeface="+mj-lt"/>
                <a:ea typeface="Intel Clear" panose="020B0604020203020204" pitchFamily="34" charset="0"/>
                <a:cs typeface="Arial" panose="020B0604020202020204" pitchFamily="34" charset="0"/>
              </a:defRPr>
            </a:lvl1pPr>
          </a:lstStyle>
          <a:p>
            <a:r>
              <a:rPr lang="en-US"/>
              <a:t>40pt Intel Clear Heading</a:t>
            </a:r>
          </a:p>
        </p:txBody>
      </p:sp>
      <p:sp>
        <p:nvSpPr>
          <p:cNvPr id="5"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4588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90"/>
            <a:ext cx="7772400" cy="1021556"/>
          </a:xfrm>
        </p:spPr>
        <p:txBody>
          <a:bodyPr anchor="b" anchorCtr="0">
            <a:noAutofit/>
          </a:bodyPr>
          <a:lstStyle>
            <a:lvl1pPr algn="l">
              <a:lnSpc>
                <a:spcPct val="80000"/>
              </a:lnSpc>
              <a:defRPr sz="2279" b="0" cap="none"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54pt Intel Clear blue section</a:t>
            </a:r>
          </a:p>
        </p:txBody>
      </p:sp>
      <p:sp>
        <p:nvSpPr>
          <p:cNvPr id="3" name="Text Placeholder 2"/>
          <p:cNvSpPr>
            <a:spLocks noGrp="1"/>
          </p:cNvSpPr>
          <p:nvPr>
            <p:ph type="body" idx="1" hasCustomPrompt="1"/>
          </p:nvPr>
        </p:nvSpPr>
        <p:spPr>
          <a:xfrm>
            <a:off x="455613" y="3348791"/>
            <a:ext cx="7772400" cy="1125140"/>
          </a:xfrm>
        </p:spPr>
        <p:txBody>
          <a:bodyPr anchor="t" anchorCtr="0">
            <a:noAutofit/>
          </a:bodyPr>
          <a:lstStyle>
            <a:lvl1pPr marL="0" indent="0">
              <a:buNone/>
              <a:defRPr sz="675" b="0" baseline="0">
                <a:solidFill>
                  <a:schemeClr val="accent3"/>
                </a:solidFill>
                <a:latin typeface="+mn-lt"/>
                <a:cs typeface="Arial" panose="020B0604020202020204" pitchFamily="34" charset="0"/>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r>
              <a:rPr lang="en-US"/>
              <a:t>16pt Arial Subhead</a:t>
            </a:r>
          </a:p>
        </p:txBody>
      </p:sp>
      <p:sp>
        <p:nvSpPr>
          <p:cNvPr id="5" name="Picture Placeholder 4"/>
          <p:cNvSpPr>
            <a:spLocks noGrp="1"/>
          </p:cNvSpPr>
          <p:nvPr>
            <p:ph type="pic" sz="quarter" idx="13" hasCustomPrompt="1"/>
          </p:nvPr>
        </p:nvSpPr>
        <p:spPr>
          <a:xfrm>
            <a:off x="0" y="3"/>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90964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4"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97354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338">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4882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5" name="Picture 4"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5635" y="2127388"/>
            <a:ext cx="2062274" cy="101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4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973" b="-1"/>
          <a:stretch/>
        </p:blipFill>
        <p:spPr>
          <a:xfrm>
            <a:off x="2793699" y="2045025"/>
            <a:ext cx="3556602" cy="1196216"/>
          </a:xfrm>
          <a:prstGeom prst="rect">
            <a:avLst/>
          </a:prstGeom>
        </p:spPr>
      </p:pic>
    </p:spTree>
    <p:extLst>
      <p:ext uri="{BB962C8B-B14F-4D97-AF65-F5344CB8AC3E}">
        <p14:creationId xmlns:p14="http://schemas.microsoft.com/office/powerpoint/2010/main" val="55885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0839" y="204788"/>
            <a:ext cx="8331200" cy="685800"/>
          </a:xfrm>
        </p:spPr>
        <p:txBody>
          <a:bodyPr/>
          <a:lstStyle/>
          <a:p>
            <a:r>
              <a:rPr lang="en-US"/>
              <a:t>Click to edit Master title style</a:t>
            </a:r>
          </a:p>
        </p:txBody>
      </p:sp>
      <p:sp>
        <p:nvSpPr>
          <p:cNvPr id="3" name="Table Placeholder 2"/>
          <p:cNvSpPr>
            <a:spLocks noGrp="1"/>
          </p:cNvSpPr>
          <p:nvPr>
            <p:ph type="tbl" idx="1"/>
          </p:nvPr>
        </p:nvSpPr>
        <p:spPr>
          <a:xfrm>
            <a:off x="350839" y="890587"/>
            <a:ext cx="8331200" cy="3509963"/>
          </a:xfrm>
        </p:spPr>
        <p:txBody>
          <a:bodyPr/>
          <a:lstStyle/>
          <a:p>
            <a:pPr lvl="0"/>
            <a:r>
              <a:rPr lang="en-US" noProof="0" dirty="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15720874"/>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8693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5" name="Content Placeholder 4"/>
          <p:cNvSpPr>
            <a:spLocks noGrp="1"/>
          </p:cNvSpPr>
          <p:nvPr>
            <p:ph sz="quarter" idx="11"/>
          </p:nvPr>
        </p:nvSpPr>
        <p:spPr>
          <a:xfrm>
            <a:off x="411480" y="951546"/>
            <a:ext cx="8503920"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18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ontent with Summar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smtClean="0"/>
            </a:lvl1pPr>
          </a:lstStyle>
          <a:p>
            <a:pPr>
              <a:defRPr/>
            </a:pPr>
            <a:fld id="{29BD3633-7A79-4899-981C-57CF7336BC8A}" type="slidenum">
              <a:rPr lang="en-US">
                <a:solidFill>
                  <a:prstClr val="white"/>
                </a:solidFill>
              </a:rPr>
              <a:pPr>
                <a:defRPr/>
              </a:pPr>
              <a:t>‹#›</a:t>
            </a:fld>
            <a:endParaRPr lang="en-US" dirty="0">
              <a:solidFill>
                <a:prstClr val="white"/>
              </a:solidFill>
            </a:endParaRPr>
          </a:p>
        </p:txBody>
      </p:sp>
      <p:sp>
        <p:nvSpPr>
          <p:cNvPr id="9" name="Content Placeholder 2"/>
          <p:cNvSpPr>
            <a:spLocks noGrp="1"/>
          </p:cNvSpPr>
          <p:nvPr>
            <p:ph idx="11"/>
          </p:nvPr>
        </p:nvSpPr>
        <p:spPr>
          <a:xfrm>
            <a:off x="411479" y="4002730"/>
            <a:ext cx="8492823" cy="720716"/>
          </a:xfrm>
        </p:spPr>
        <p:txBody>
          <a:bodyPr>
            <a:normAutofit/>
          </a:bodyPr>
          <a:lstStyle>
            <a:lvl1pPr algn="ctr">
              <a:buNone/>
              <a:defRPr sz="1350" i="1">
                <a:solidFill>
                  <a:srgbClr val="006CBE"/>
                </a:solidFill>
                <a:latin typeface="Arial Black" pitchFamily="34" charset="0"/>
              </a:defRPr>
            </a:lvl1pPr>
          </a:lstStyle>
          <a:p>
            <a:pPr lvl="0"/>
            <a:r>
              <a:rPr lang="en-US"/>
              <a:t>Edit Master text styles</a:t>
            </a:r>
          </a:p>
        </p:txBody>
      </p:sp>
      <p:sp>
        <p:nvSpPr>
          <p:cNvPr id="6"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 name="Rectangle 3"/>
          <p:cNvSpPr>
            <a:spLocks noGrp="1" noChangeArrowheads="1"/>
          </p:cNvSpPr>
          <p:nvPr>
            <p:ph idx="1"/>
          </p:nvPr>
        </p:nvSpPr>
        <p:spPr bwMode="auto">
          <a:xfrm>
            <a:off x="411480" y="951546"/>
            <a:ext cx="8503920" cy="29193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01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466" y="958514"/>
            <a:ext cx="5141934" cy="3757955"/>
          </a:xfrm>
        </p:spPr>
        <p:txBody>
          <a:bodyPr/>
          <a:lstStyle>
            <a:lvl1pPr>
              <a:defRPr sz="1350"/>
            </a:lvl1pPr>
            <a:lvl2pPr>
              <a:defRPr sz="1125"/>
            </a:lvl2pPr>
            <a:lvl3pPr>
              <a:defRPr sz="1013"/>
            </a:lvl3pPr>
            <a:lvl4pPr>
              <a:defRPr sz="900"/>
            </a:lvl4pPr>
            <a:lvl5pPr>
              <a:defRPr sz="900"/>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2" y="951546"/>
            <a:ext cx="3252449" cy="3771900"/>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2"/>
          <p:cNvSpPr>
            <a:spLocks noGrp="1" noChangeArrowheads="1"/>
          </p:cNvSpPr>
          <p:nvPr>
            <p:ph type="title"/>
          </p:nvPr>
        </p:nvSpPr>
        <p:spPr bwMode="auto">
          <a:xfrm>
            <a:off x="411480" y="172973"/>
            <a:ext cx="8503920" cy="595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7542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image" Target="../media/image15.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theme" Target="../theme/theme3.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theme" Target="../theme/theme4.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pPr/>
              <a:t>‹#›</a:t>
            </a:fld>
            <a:endParaRPr lang="en-US" dirty="0"/>
          </a:p>
        </p:txBody>
      </p:sp>
      <p:sp>
        <p:nvSpPr>
          <p:cNvPr id="8" name="Rectangle 7"/>
          <p:cNvSpPr/>
          <p:nvPr userDrawn="1"/>
        </p:nvSpPr>
        <p:spPr>
          <a:xfrm>
            <a:off x="445148" y="4897172"/>
            <a:ext cx="1101264" cy="92333"/>
          </a:xfrm>
          <a:prstGeom prst="rect">
            <a:avLst/>
          </a:prstGeom>
        </p:spPr>
        <p:txBody>
          <a:bodyPr wrap="none" lIns="0" tIns="0" rIns="0" bIns="0">
            <a:spAutoFit/>
          </a:bodyPr>
          <a:lstStyle/>
          <a:p>
            <a:pPr algn="l" rtl="0"/>
            <a:r>
              <a:rPr lang="en-US" sz="600" b="0" i="0" u="none" strike="noStrike" kern="1200" baseline="0" dirty="0">
                <a:solidFill>
                  <a:schemeClr val="bg1"/>
                </a:solidFill>
                <a:latin typeface="+mn-lt"/>
                <a:ea typeface="+mn-ea"/>
                <a:cs typeface="Intel Clear"/>
              </a:rPr>
              <a:t>Programmable Solutions Group</a:t>
            </a:r>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err="1"/>
              <a:t>44pt</a:t>
            </a:r>
            <a:r>
              <a:rPr lang="en-US" dirty="0"/>
              <a:t> Intel Clear Headline</a:t>
            </a:r>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5" name="Rectangle 4"/>
          <p:cNvSpPr/>
          <p:nvPr userDrawn="1"/>
        </p:nvSpPr>
        <p:spPr>
          <a:xfrm>
            <a:off x="326809" y="4857268"/>
            <a:ext cx="2557110" cy="167738"/>
          </a:xfrm>
          <a:prstGeom prst="rect">
            <a:avLst/>
          </a:prstGeom>
        </p:spPr>
        <p:txBody>
          <a:bodyPr wrap="none">
            <a:spAutoFit/>
          </a:bodyPr>
          <a:lstStyle/>
          <a:p>
            <a:pPr defTabSz="457189">
              <a:lnSpc>
                <a:spcPct val="70000"/>
              </a:lnSpc>
            </a:pPr>
            <a:r>
              <a:rPr lang="en-US" sz="700" dirty="0">
                <a:solidFill>
                  <a:prstClr val="white"/>
                </a:solidFill>
              </a:rPr>
              <a:t>PROGRAMMABLE SOLUTIONS GROUP | Intel® Confidential</a:t>
            </a:r>
          </a:p>
        </p:txBody>
      </p:sp>
    </p:spTree>
    <p:extLst>
      <p:ext uri="{BB962C8B-B14F-4D97-AF65-F5344CB8AC3E}">
        <p14:creationId xmlns:p14="http://schemas.microsoft.com/office/powerpoint/2010/main" val="62839504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457189" rtl="0" eaLnBrk="1" latinLnBrk="0" hangingPunct="1">
        <a:lnSpc>
          <a:spcPct val="100000"/>
        </a:lnSpc>
        <a:spcBef>
          <a:spcPct val="0"/>
        </a:spcBef>
        <a:buNone/>
        <a:defRPr sz="4400" b="0" i="0" kern="1200" spc="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p:titleStyle>
    <p:bodyStyle>
      <a:lvl1pPr marL="0" indent="0" algn="l" defTabSz="457189"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Intel Clear" panose="020B0604020203020204" pitchFamily="34" charset="0"/>
        </a:defRPr>
      </a:lvl1pPr>
      <a:lvl2pPr marL="225419" indent="-225419" algn="l" defTabSz="457189" rtl="0" eaLnBrk="1" latinLnBrk="0" hangingPunct="1">
        <a:spcBef>
          <a:spcPts val="1200"/>
        </a:spcBef>
        <a:buFont typeface="Wingdings" charset="2"/>
        <a:buChar char="§"/>
        <a:defRPr sz="1600" kern="1200" baseline="0">
          <a:solidFill>
            <a:schemeClr val="bg1"/>
          </a:solidFill>
          <a:latin typeface="+mn-lt"/>
          <a:ea typeface="+mn-ea"/>
          <a:cs typeface="Intel Clear" panose="020B0604020203020204" pitchFamily="34" charset="0"/>
        </a:defRPr>
      </a:lvl2pPr>
      <a:lvl3pPr marL="571486" indent="-228594" algn="l" defTabSz="457189" rtl="0" eaLnBrk="1" latinLnBrk="0" hangingPunct="1">
        <a:spcBef>
          <a:spcPts val="800"/>
        </a:spcBef>
        <a:buFont typeface="Intel Clear" panose="020B0604020203020204" pitchFamily="34" charset="0"/>
        <a:buChar char="–"/>
        <a:defRPr sz="1600" kern="1200">
          <a:solidFill>
            <a:schemeClr val="bg1"/>
          </a:solidFill>
          <a:latin typeface="+mn-lt"/>
          <a:ea typeface="+mn-ea"/>
          <a:cs typeface="Intel Clear" panose="020B0604020203020204" pitchFamily="34" charset="0"/>
        </a:defRPr>
      </a:lvl3pPr>
      <a:lvl4pPr marL="969939" indent="-228594" algn="l" defTabSz="457189" rtl="0" eaLnBrk="1" latinLnBrk="0" hangingPunct="1">
        <a:spcBef>
          <a:spcPct val="20000"/>
        </a:spcBef>
        <a:buFont typeface="Arial"/>
        <a:buChar char="–"/>
        <a:defRPr sz="1400" kern="1200">
          <a:solidFill>
            <a:schemeClr val="bg1"/>
          </a:solidFill>
          <a:latin typeface="+mn-lt"/>
          <a:ea typeface="+mn-ea"/>
          <a:cs typeface="Intel Clear" panose="020B0604020203020204" pitchFamily="34" charset="0"/>
        </a:defRPr>
      </a:lvl4pPr>
      <a:lvl5pPr marL="1319180" indent="-228594" algn="l" defTabSz="457189" rtl="0" eaLnBrk="1" latinLnBrk="0" hangingPunct="1">
        <a:spcBef>
          <a:spcPct val="20000"/>
        </a:spcBef>
        <a:buFont typeface="Intel Clear" panose="020B0604020203020204" pitchFamily="34" charset="0"/>
        <a:buChar char="–"/>
        <a:defRPr sz="1400" kern="1200">
          <a:solidFill>
            <a:schemeClr val="bg1"/>
          </a:solidFill>
          <a:latin typeface="+mn-lt"/>
          <a:ea typeface="+mn-ea"/>
          <a:cs typeface="Intel Clear" panose="020B0604020203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1587" y="4855464"/>
            <a:ext cx="9144000" cy="288036"/>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solidFill>
                <a:prstClr val="white"/>
              </a:solidFill>
              <a:latin typeface="Arial"/>
            </a:endParaRPr>
          </a:p>
        </p:txBody>
      </p:sp>
      <p:pic>
        <p:nvPicPr>
          <p:cNvPr id="10" name="Picture 2" descr="\\.psf\Home\Desktop\Intel.png"/>
          <p:cNvPicPr>
            <a:picLocks noChangeAspect="1" noChangeArrowheads="1"/>
          </p:cNvPicPr>
          <p:nvPr/>
        </p:nvPicPr>
        <p:blipFill>
          <a:blip r:embed="rId49" cstate="screen">
            <a:extLst>
              <a:ext uri="{28A0092B-C50C-407E-A947-70E740481C1C}">
                <a14:useLocalDpi xmlns:a14="http://schemas.microsoft.com/office/drawing/2010/main" val="0"/>
              </a:ext>
            </a:extLst>
          </a:blip>
          <a:srcRect/>
          <a:stretch>
            <a:fillRect/>
          </a:stretch>
        </p:blipFill>
        <p:spPr bwMode="auto">
          <a:xfrm>
            <a:off x="8297077" y="4909438"/>
            <a:ext cx="307175" cy="180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a:t>28pt Intel Clear Headline</a:t>
            </a:r>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a:t>18pt Intel Clear body text</a:t>
            </a:r>
          </a:p>
          <a:p>
            <a:pPr lvl="1"/>
            <a:r>
              <a:rPr lang="en-US"/>
              <a:t>16pt Intel Clear bullet one</a:t>
            </a:r>
          </a:p>
          <a:p>
            <a:pPr lvl="2"/>
            <a:r>
              <a:rPr lang="en-US"/>
              <a:t>16pt Intel Clear sub-bullet</a:t>
            </a:r>
          </a:p>
          <a:p>
            <a:pPr lvl="3"/>
            <a:r>
              <a:rPr lang="en-US"/>
              <a:t>14pt Intel Clear fourth level</a:t>
            </a:r>
          </a:p>
          <a:p>
            <a:pPr lvl="4"/>
            <a:r>
              <a:rPr lang="en-US"/>
              <a:t>14pt Intel Clear fifth level</a:t>
            </a:r>
          </a:p>
        </p:txBody>
      </p:sp>
      <p:cxnSp>
        <p:nvCxnSpPr>
          <p:cNvPr id="13" name="Straight Connector 12"/>
          <p:cNvCxnSpPr/>
          <p:nvPr/>
        </p:nvCxnSpPr>
        <p:spPr>
          <a:xfrm>
            <a:off x="8718555" y="48806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800">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8"/>
          <p:cNvSpPr/>
          <p:nvPr/>
        </p:nvSpPr>
        <p:spPr>
          <a:xfrm>
            <a:off x="247796" y="4950282"/>
            <a:ext cx="1285608" cy="107722"/>
          </a:xfrm>
          <a:prstGeom prst="rect">
            <a:avLst/>
          </a:prstGeom>
        </p:spPr>
        <p:txBody>
          <a:bodyPr wrap="none" lIns="0" tIns="0" rIns="0" bIns="0">
            <a:spAutoFit/>
          </a:bodyPr>
          <a:lstStyle/>
          <a:p>
            <a:r>
              <a:rPr lang="en-US" sz="700" dirty="0">
                <a:solidFill>
                  <a:prstClr val="white"/>
                </a:solidFill>
                <a:cs typeface="Intel Clear"/>
              </a:rPr>
              <a:t>Programmable Solutions Group</a:t>
            </a:r>
          </a:p>
        </p:txBody>
      </p:sp>
    </p:spTree>
    <p:extLst>
      <p:ext uri="{BB962C8B-B14F-4D97-AF65-F5344CB8AC3E}">
        <p14:creationId xmlns:p14="http://schemas.microsoft.com/office/powerpoint/2010/main" val="141632290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7" r:id="rId45"/>
    <p:sldLayoutId id="2147483748" r:id="rId46"/>
    <p:sldLayoutId id="214748375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p:titleStyle>
    <p:bodyStyle>
      <a:lvl1pPr marL="0" indent="0" algn="l" defTabSz="192881" rtl="0" eaLnBrk="1" latinLnBrk="0" hangingPunct="1">
        <a:spcBef>
          <a:spcPts val="506"/>
        </a:spcBef>
        <a:spcAft>
          <a:spcPts val="0"/>
        </a:spcAft>
        <a:buFont typeface="Wingdings" panose="05000000000000000000" pitchFamily="2" charset="2"/>
        <a:buNone/>
        <a:defRPr sz="760" b="0" kern="1200">
          <a:solidFill>
            <a:srgbClr val="0071C5"/>
          </a:solidFill>
          <a:latin typeface="+mn-lt"/>
          <a:ea typeface="+mn-ea"/>
          <a:cs typeface="Arial" panose="020B0604020202020204" pitchFamily="34" charset="0"/>
        </a:defRPr>
      </a:lvl1pPr>
      <a:lvl2pPr marL="95102" indent="-95102" algn="l" defTabSz="192881" rtl="0" eaLnBrk="1" latinLnBrk="0" hangingPunct="1">
        <a:spcBef>
          <a:spcPts val="506"/>
        </a:spcBef>
        <a:buFont typeface="Wingdings" charset="2"/>
        <a:buChar char="§"/>
        <a:defRPr sz="675" kern="1200" baseline="0">
          <a:solidFill>
            <a:schemeClr val="tx2"/>
          </a:solidFill>
          <a:latin typeface="+mn-lt"/>
          <a:ea typeface="+mn-ea"/>
          <a:cs typeface="Arial" panose="020B0604020202020204" pitchFamily="34" charset="0"/>
        </a:defRPr>
      </a:lvl2pPr>
      <a:lvl3pPr marL="241102" indent="-96441" algn="l" defTabSz="192881" rtl="0" eaLnBrk="1" latinLnBrk="0" hangingPunct="1">
        <a:spcBef>
          <a:spcPts val="338"/>
        </a:spcBef>
        <a:buFont typeface="Intel Clear" panose="020B0604020203020204" pitchFamily="34" charset="0"/>
        <a:buChar char="–"/>
        <a:defRPr sz="675" kern="1200">
          <a:solidFill>
            <a:schemeClr val="tx2"/>
          </a:solidFill>
          <a:latin typeface="+mn-lt"/>
          <a:ea typeface="+mn-ea"/>
          <a:cs typeface="Arial" panose="020B0604020202020204" pitchFamily="34" charset="0"/>
        </a:defRPr>
      </a:lvl3pPr>
      <a:lvl4pPr marL="409203" indent="-96441" algn="l" defTabSz="192881" rtl="0" eaLnBrk="1" latinLnBrk="0" hangingPunct="1">
        <a:spcBef>
          <a:spcPct val="20000"/>
        </a:spcBef>
        <a:buFont typeface="Arial"/>
        <a:buChar char="–"/>
        <a:defRPr sz="591" kern="1200">
          <a:solidFill>
            <a:schemeClr val="tx2"/>
          </a:solidFill>
          <a:latin typeface="+mn-lt"/>
          <a:ea typeface="+mn-ea"/>
          <a:cs typeface="Arial" panose="020B0604020202020204" pitchFamily="34" charset="0"/>
        </a:defRPr>
      </a:lvl4pPr>
      <a:lvl5pPr marL="556544" indent="-96441" algn="l" defTabSz="192881" rtl="0" eaLnBrk="1" latinLnBrk="0" hangingPunct="1">
        <a:spcBef>
          <a:spcPct val="20000"/>
        </a:spcBef>
        <a:buFont typeface="Intel Clear" panose="020B0604020203020204" pitchFamily="34" charset="0"/>
        <a:buChar char="–"/>
        <a:defRPr sz="591" kern="1200">
          <a:solidFill>
            <a:schemeClr val="tx2"/>
          </a:solidFill>
          <a:latin typeface="+mn-lt"/>
          <a:ea typeface="+mn-ea"/>
          <a:cs typeface="Arial" panose="020B0604020202020204" pitchFamily="34" charset="0"/>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1587" y="4855464"/>
            <a:ext cx="9144000" cy="288036"/>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0" dirty="0">
              <a:solidFill>
                <a:prstClr val="white"/>
              </a:solidFill>
              <a:latin typeface="Arial"/>
            </a:endParaRPr>
          </a:p>
        </p:txBody>
      </p:sp>
      <p:pic>
        <p:nvPicPr>
          <p:cNvPr id="10" name="Picture 2" descr="\\.psf\Home\Desktop\Intel.png"/>
          <p:cNvPicPr>
            <a:picLocks noChangeAspect="1" noChangeArrowheads="1"/>
          </p:cNvPicPr>
          <p:nvPr/>
        </p:nvPicPr>
        <p:blipFill>
          <a:blip r:embed="rId51" cstate="screen">
            <a:extLst>
              <a:ext uri="{28A0092B-C50C-407E-A947-70E740481C1C}">
                <a14:useLocalDpi xmlns:a14="http://schemas.microsoft.com/office/drawing/2010/main" val="0"/>
              </a:ext>
            </a:extLst>
          </a:blip>
          <a:srcRect/>
          <a:stretch>
            <a:fillRect/>
          </a:stretch>
        </p:blipFill>
        <p:spPr bwMode="auto">
          <a:xfrm>
            <a:off x="8297077" y="4909438"/>
            <a:ext cx="307175" cy="180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a:t>28pt Intel Clear Headline</a:t>
            </a:r>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a:t>18pt Intel Clear body text</a:t>
            </a:r>
          </a:p>
          <a:p>
            <a:pPr lvl="1"/>
            <a:r>
              <a:rPr lang="en-US"/>
              <a:t>16pt Intel Clear bullet one</a:t>
            </a:r>
          </a:p>
          <a:p>
            <a:pPr lvl="2"/>
            <a:r>
              <a:rPr lang="en-US"/>
              <a:t>16pt Intel Clear sub-bullet</a:t>
            </a:r>
          </a:p>
          <a:p>
            <a:pPr lvl="3"/>
            <a:r>
              <a:rPr lang="en-US"/>
              <a:t>14pt Intel Clear fourth level</a:t>
            </a:r>
          </a:p>
          <a:p>
            <a:pPr lvl="4"/>
            <a:r>
              <a:rPr lang="en-US"/>
              <a:t>14pt Intel Clear fifth level</a:t>
            </a:r>
          </a:p>
        </p:txBody>
      </p:sp>
      <p:cxnSp>
        <p:nvCxnSpPr>
          <p:cNvPr id="13" name="Straight Connector 12"/>
          <p:cNvCxnSpPr/>
          <p:nvPr/>
        </p:nvCxnSpPr>
        <p:spPr>
          <a:xfrm>
            <a:off x="8718555" y="48806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p:cNvSpPr>
            <a:spLocks noGrp="1"/>
          </p:cNvSpPr>
          <p:nvPr>
            <p:ph type="sldNum" sz="quarter" idx="4"/>
          </p:nvPr>
        </p:nvSpPr>
        <p:spPr>
          <a:xfrm>
            <a:off x="6815202" y="4969688"/>
            <a:ext cx="2133600" cy="59597"/>
          </a:xfrm>
          <a:prstGeom prst="rect">
            <a:avLst/>
          </a:prstGeom>
        </p:spPr>
        <p:txBody>
          <a:bodyPr vert="horz" lIns="0" tIns="0" rIns="0" bIns="0" rtlCol="0" anchor="ctr"/>
          <a:lstStyle>
            <a:lvl1pPr algn="r">
              <a:defRPr sz="800">
                <a:solidFill>
                  <a:schemeClr val="bg1"/>
                </a:solidFill>
                <a:latin typeface="Arial"/>
                <a:cs typeface="Arial"/>
              </a:defRPr>
            </a:lvl1pPr>
          </a:lstStyle>
          <a:p>
            <a:pPr>
              <a:defRPr/>
            </a:pPr>
            <a:fld id="{29BD3633-7A79-4899-981C-57CF7336BC8A}" type="slidenum">
              <a:rPr lang="en-US" smtClean="0">
                <a:solidFill>
                  <a:prstClr val="white"/>
                </a:solidFill>
              </a:rPr>
              <a:pPr>
                <a:defRPr/>
              </a:pPr>
              <a:t>‹#›</a:t>
            </a:fld>
            <a:endParaRPr lang="en-US" dirty="0">
              <a:solidFill>
                <a:prstClr val="white"/>
              </a:solidFill>
            </a:endParaRPr>
          </a:p>
        </p:txBody>
      </p:sp>
      <p:sp>
        <p:nvSpPr>
          <p:cNvPr id="9" name="Rectangle 8"/>
          <p:cNvSpPr/>
          <p:nvPr/>
        </p:nvSpPr>
        <p:spPr>
          <a:xfrm>
            <a:off x="222730" y="4962663"/>
            <a:ext cx="1285608" cy="107722"/>
          </a:xfrm>
          <a:prstGeom prst="rect">
            <a:avLst/>
          </a:prstGeom>
        </p:spPr>
        <p:txBody>
          <a:bodyPr wrap="none" lIns="0" tIns="0" rIns="0" bIns="0">
            <a:spAutoFit/>
          </a:bodyPr>
          <a:lstStyle/>
          <a:p>
            <a:r>
              <a:rPr lang="en-US" sz="700" dirty="0">
                <a:solidFill>
                  <a:prstClr val="white"/>
                </a:solidFill>
                <a:cs typeface="Intel Clear"/>
              </a:rPr>
              <a:t>Programmable Solutions Group</a:t>
            </a:r>
          </a:p>
        </p:txBody>
      </p:sp>
    </p:spTree>
    <p:extLst>
      <p:ext uri="{BB962C8B-B14F-4D97-AF65-F5344CB8AC3E}">
        <p14:creationId xmlns:p14="http://schemas.microsoft.com/office/powerpoint/2010/main" val="429103806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8" r:id="rId45"/>
    <p:sldLayoutId id="2147483799" r:id="rId46"/>
    <p:sldLayoutId id="2147483802" r:id="rId47"/>
    <p:sldLayoutId id="2147483804" r:id="rId48"/>
    <p:sldLayoutId id="2147483805"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p:titleStyle>
    <p:bodyStyle>
      <a:lvl1pPr marL="0" indent="0" algn="l" defTabSz="192881" rtl="0" eaLnBrk="1" latinLnBrk="0" hangingPunct="1">
        <a:spcBef>
          <a:spcPts val="506"/>
        </a:spcBef>
        <a:spcAft>
          <a:spcPts val="0"/>
        </a:spcAft>
        <a:buFont typeface="Wingdings" panose="05000000000000000000" pitchFamily="2" charset="2"/>
        <a:buNone/>
        <a:defRPr sz="760" b="0" kern="1200">
          <a:solidFill>
            <a:srgbClr val="0071C5"/>
          </a:solidFill>
          <a:latin typeface="+mn-lt"/>
          <a:ea typeface="+mn-ea"/>
          <a:cs typeface="Arial" panose="020B0604020202020204" pitchFamily="34" charset="0"/>
        </a:defRPr>
      </a:lvl1pPr>
      <a:lvl2pPr marL="95102" indent="-95102" algn="l" defTabSz="192881" rtl="0" eaLnBrk="1" latinLnBrk="0" hangingPunct="1">
        <a:spcBef>
          <a:spcPts val="506"/>
        </a:spcBef>
        <a:buFont typeface="Wingdings" charset="2"/>
        <a:buChar char="§"/>
        <a:defRPr sz="675" kern="1200" baseline="0">
          <a:solidFill>
            <a:schemeClr val="tx2"/>
          </a:solidFill>
          <a:latin typeface="+mn-lt"/>
          <a:ea typeface="+mn-ea"/>
          <a:cs typeface="Arial" panose="020B0604020202020204" pitchFamily="34" charset="0"/>
        </a:defRPr>
      </a:lvl2pPr>
      <a:lvl3pPr marL="241102" indent="-96441" algn="l" defTabSz="192881" rtl="0" eaLnBrk="1" latinLnBrk="0" hangingPunct="1">
        <a:spcBef>
          <a:spcPts val="338"/>
        </a:spcBef>
        <a:buFont typeface="Intel Clear" panose="020B0604020203020204" pitchFamily="34" charset="0"/>
        <a:buChar char="–"/>
        <a:defRPr sz="675" kern="1200">
          <a:solidFill>
            <a:schemeClr val="tx2"/>
          </a:solidFill>
          <a:latin typeface="+mn-lt"/>
          <a:ea typeface="+mn-ea"/>
          <a:cs typeface="Arial" panose="020B0604020202020204" pitchFamily="34" charset="0"/>
        </a:defRPr>
      </a:lvl3pPr>
      <a:lvl4pPr marL="409203" indent="-96441" algn="l" defTabSz="192881" rtl="0" eaLnBrk="1" latinLnBrk="0" hangingPunct="1">
        <a:spcBef>
          <a:spcPct val="20000"/>
        </a:spcBef>
        <a:buFont typeface="Arial"/>
        <a:buChar char="–"/>
        <a:defRPr sz="591" kern="1200">
          <a:solidFill>
            <a:schemeClr val="tx2"/>
          </a:solidFill>
          <a:latin typeface="+mn-lt"/>
          <a:ea typeface="+mn-ea"/>
          <a:cs typeface="Arial" panose="020B0604020202020204" pitchFamily="34" charset="0"/>
        </a:defRPr>
      </a:lvl4pPr>
      <a:lvl5pPr marL="556544" indent="-96441" algn="l" defTabSz="192881" rtl="0" eaLnBrk="1" latinLnBrk="0" hangingPunct="1">
        <a:spcBef>
          <a:spcPct val="20000"/>
        </a:spcBef>
        <a:buFont typeface="Intel Clear" panose="020B0604020203020204" pitchFamily="34" charset="0"/>
        <a:buChar char="–"/>
        <a:defRPr sz="591" kern="1200">
          <a:solidFill>
            <a:schemeClr val="tx2"/>
          </a:solidFill>
          <a:latin typeface="+mn-lt"/>
          <a:ea typeface="+mn-ea"/>
          <a:cs typeface="Arial" panose="020B0604020202020204" pitchFamily="34" charset="0"/>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2.xml"/><Relationship Id="rId1" Type="http://schemas.openxmlformats.org/officeDocument/2006/relationships/tags" Target="../tags/tag3.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6.xml"/><Relationship Id="rId1" Type="http://schemas.openxmlformats.org/officeDocument/2006/relationships/tags" Target="../tags/tag5.xml"/><Relationship Id="rId5" Type="http://schemas.openxmlformats.org/officeDocument/2006/relationships/image" Target="../media/image75.png"/><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6.xml"/><Relationship Id="rId1" Type="http://schemas.openxmlformats.org/officeDocument/2006/relationships/tags" Target="../tags/tag6.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96.xml"/><Relationship Id="rId5" Type="http://schemas.openxmlformats.org/officeDocument/2006/relationships/image" Target="../media/image74.jpe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9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96.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7.png"/><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hyperlink" Target="https://www.intel.com/content/www/us/en/programmable/downloads/download-center.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6.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92.png"/><Relationship Id="rId2" Type="http://schemas.openxmlformats.org/officeDocument/2006/relationships/slideLayout" Target="../slideLayouts/slideLayout96.xml"/><Relationship Id="rId1" Type="http://schemas.openxmlformats.org/officeDocument/2006/relationships/tags" Target="../tags/tag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6.xml"/><Relationship Id="rId1" Type="http://schemas.openxmlformats.org/officeDocument/2006/relationships/tags" Target="../tags/tag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jpeg"/><Relationship Id="rId2" Type="http://schemas.openxmlformats.org/officeDocument/2006/relationships/notesSlide" Target="../notesSlides/notesSlide6.xml"/><Relationship Id="rId16" Type="http://schemas.openxmlformats.org/officeDocument/2006/relationships/image" Target="../media/image37.jpeg"/><Relationship Id="rId1" Type="http://schemas.openxmlformats.org/officeDocument/2006/relationships/slideLayout" Target="../slideLayouts/slideLayout21.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8.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4.png"/><Relationship Id="rId18" Type="http://schemas.openxmlformats.org/officeDocument/2006/relationships/image" Target="../media/image58.png"/><Relationship Id="rId3" Type="http://schemas.openxmlformats.org/officeDocument/2006/relationships/image" Target="../media/image48.jpeg"/><Relationship Id="rId7" Type="http://schemas.openxmlformats.org/officeDocument/2006/relationships/image" Target="../media/image50.jpe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notesSlide" Target="../notesSlides/notesSlide8.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2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49.jpeg"/><Relationship Id="rId15" Type="http://schemas.microsoft.com/office/2007/relationships/hdphoto" Target="../media/hdphoto5.wdp"/><Relationship Id="rId10" Type="http://schemas.openxmlformats.org/officeDocument/2006/relationships/image" Target="../media/image52.jpeg"/><Relationship Id="rId19" Type="http://schemas.openxmlformats.org/officeDocument/2006/relationships/image" Target="../media/image59.jp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64.gif"/><Relationship Id="rId5" Type="http://schemas.openxmlformats.org/officeDocument/2006/relationships/image" Target="../media/image63.png"/><Relationship Id="rId4"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4687" y="2421694"/>
            <a:ext cx="8212886" cy="1102519"/>
          </a:xfrm>
        </p:spPr>
        <p:txBody>
          <a:bodyPr/>
          <a:lstStyle/>
          <a:p>
            <a:r>
              <a:rPr lang="en-US" dirty="0"/>
              <a:t>Introduction to FPGA Design In Quartus (REMOTE EDITION)</a:t>
            </a:r>
            <a:endParaRPr lang="en-US" sz="4800" dirty="0">
              <a:solidFill>
                <a:schemeClr val="bg1">
                  <a:alpha val="90000"/>
                </a:schemeClr>
              </a:solidFill>
            </a:endParaRPr>
          </a:p>
        </p:txBody>
      </p:sp>
      <p:sp>
        <p:nvSpPr>
          <p:cNvPr id="3" name="Subtitle 2"/>
          <p:cNvSpPr>
            <a:spLocks noGrp="1"/>
          </p:cNvSpPr>
          <p:nvPr>
            <p:ph type="subTitle" idx="1"/>
          </p:nvPr>
        </p:nvSpPr>
        <p:spPr>
          <a:xfrm>
            <a:off x="444687" y="3649957"/>
            <a:ext cx="6330212" cy="925360"/>
          </a:xfrm>
        </p:spPr>
        <p:txBody>
          <a:bodyPr/>
          <a:lstStyle/>
          <a:p>
            <a:r>
              <a:rPr lang="en-US" sz="2000" dirty="0">
                <a:solidFill>
                  <a:schemeClr val="accent2"/>
                </a:solidFill>
              </a:rPr>
              <a:t>November 2020</a:t>
            </a:r>
            <a:endParaRPr lang="en-US" sz="2000" b="0" dirty="0">
              <a:solidFill>
                <a:schemeClr val="accent2"/>
              </a:solidFill>
            </a:endParaRPr>
          </a:p>
        </p:txBody>
      </p:sp>
    </p:spTree>
    <p:extLst>
      <p:ext uri="{BB962C8B-B14F-4D97-AF65-F5344CB8AC3E}">
        <p14:creationId xmlns:p14="http://schemas.microsoft.com/office/powerpoint/2010/main" val="231009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0"/>
            <a:ext cx="8229600" cy="868680"/>
          </a:xfrm>
        </p:spPr>
        <p:txBody>
          <a:bodyPr/>
          <a:lstStyle/>
          <a:p>
            <a:r>
              <a:rPr lang="en-US" sz="5400" dirty="0">
                <a:solidFill>
                  <a:schemeClr val="accent6"/>
                </a:solidFill>
              </a:rPr>
              <a:t>Look-Up Table (LUT): THE FOUNDATION</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10</a:t>
            </a:fld>
            <a:endParaRPr lang="en-US" dirty="0">
              <a:solidFill>
                <a:srgbClr val="FFFFFF"/>
              </a:solidFill>
              <a:latin typeface="Intel Clear Light" panose="020B0404020203020204" pitchFamily="34" charset="0"/>
              <a:cs typeface="Neo Sans Intel Light"/>
            </a:endParaRPr>
          </a:p>
        </p:txBody>
      </p:sp>
      <p:pic>
        <p:nvPicPr>
          <p:cNvPr id="3074" name="Picture 2" descr="Image result for 4-input l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1" y="1309220"/>
            <a:ext cx="6400800" cy="2850188"/>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843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0"/>
            <a:ext cx="8229600" cy="868680"/>
          </a:xfrm>
        </p:spPr>
        <p:txBody>
          <a:bodyPr/>
          <a:lstStyle/>
          <a:p>
            <a:r>
              <a:rPr lang="en-US" sz="5400" dirty="0">
                <a:solidFill>
                  <a:schemeClr val="accent6"/>
                </a:solidFill>
              </a:rPr>
              <a:t>LOGIC ARRAY (Building) BLOCKS</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11</a:t>
            </a:fld>
            <a:endParaRPr lang="en-US" dirty="0">
              <a:solidFill>
                <a:srgbClr val="FFFFFF"/>
              </a:solidFill>
              <a:latin typeface="Intel Clear Light" panose="020B0404020203020204" pitchFamily="34" charset="0"/>
              <a:cs typeface="Neo Sans Intel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55" y="1016863"/>
            <a:ext cx="6400800" cy="3415301"/>
          </a:xfrm>
          <a:prstGeom prst="rect">
            <a:avLst/>
          </a:prstGeom>
          <a:ln w="38100">
            <a:noFill/>
          </a:ln>
        </p:spPr>
      </p:pic>
      <p:sp>
        <p:nvSpPr>
          <p:cNvPr id="7" name="Rectangle 6"/>
          <p:cNvSpPr/>
          <p:nvPr/>
        </p:nvSpPr>
        <p:spPr>
          <a:xfrm>
            <a:off x="6953184" y="2130625"/>
            <a:ext cx="1681871" cy="1015663"/>
          </a:xfrm>
          <a:prstGeom prst="rect">
            <a:avLst/>
          </a:prstGeom>
        </p:spPr>
        <p:txBody>
          <a:bodyPr wrap="none">
            <a:spAutoFit/>
          </a:bodyPr>
          <a:lstStyle/>
          <a:p>
            <a:r>
              <a:rPr lang="en-US" sz="6000" b="1" dirty="0">
                <a:solidFill>
                  <a:schemeClr val="accent6"/>
                </a:solidFill>
              </a:rPr>
              <a:t>x 10</a:t>
            </a:r>
          </a:p>
        </p:txBody>
      </p:sp>
      <p:cxnSp>
        <p:nvCxnSpPr>
          <p:cNvPr id="9" name="Straight Connector 8"/>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021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194956" y="945573"/>
            <a:ext cx="4476008" cy="355369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59682" y="-28219"/>
            <a:ext cx="8229600" cy="868680"/>
          </a:xfrm>
        </p:spPr>
        <p:txBody>
          <a:bodyPr/>
          <a:lstStyle/>
          <a:p>
            <a:r>
              <a:rPr lang="en-US" sz="5400" dirty="0">
                <a:solidFill>
                  <a:schemeClr val="accent6"/>
                </a:solidFill>
              </a:rPr>
              <a:t>Building the Array</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12</a:t>
            </a:fld>
            <a:endParaRPr lang="en-US" dirty="0">
              <a:solidFill>
                <a:srgbClr val="FFFFFF"/>
              </a:solidFill>
              <a:latin typeface="Intel Clear Light" panose="020B0404020203020204" pitchFamily="34" charset="0"/>
              <a:cs typeface="Neo Sans Intel Light"/>
            </a:endParaRPr>
          </a:p>
        </p:txBody>
      </p:sp>
      <p:grpSp>
        <p:nvGrpSpPr>
          <p:cNvPr id="10" name="Group 7"/>
          <p:cNvGrpSpPr>
            <a:grpSpLocks/>
          </p:cNvGrpSpPr>
          <p:nvPr>
            <p:custDataLst>
              <p:tags r:id="rId1"/>
            </p:custDataLst>
          </p:nvPr>
        </p:nvGrpSpPr>
        <p:grpSpPr bwMode="auto">
          <a:xfrm>
            <a:off x="2295911" y="1041980"/>
            <a:ext cx="4249797" cy="3349800"/>
            <a:chOff x="1285" y="1152"/>
            <a:chExt cx="3199" cy="2681"/>
          </a:xfrm>
          <a:solidFill>
            <a:schemeClr val="accent4"/>
          </a:solidFill>
        </p:grpSpPr>
        <p:sp>
          <p:nvSpPr>
            <p:cNvPr id="25" name="Freeform 8"/>
            <p:cNvSpPr>
              <a:spLocks/>
            </p:cNvSpPr>
            <p:nvPr/>
          </p:nvSpPr>
          <p:spPr bwMode="auto">
            <a:xfrm>
              <a:off x="1383" y="1255"/>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26" name="Freeform 9"/>
            <p:cNvSpPr>
              <a:spLocks/>
            </p:cNvSpPr>
            <p:nvPr/>
          </p:nvSpPr>
          <p:spPr bwMode="auto">
            <a:xfrm>
              <a:off x="1728" y="1255"/>
              <a:ext cx="185" cy="173"/>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27" name="Freeform 10"/>
            <p:cNvSpPr>
              <a:spLocks/>
            </p:cNvSpPr>
            <p:nvPr/>
          </p:nvSpPr>
          <p:spPr bwMode="auto">
            <a:xfrm>
              <a:off x="2089" y="1255"/>
              <a:ext cx="185"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28" name="Freeform 11"/>
            <p:cNvSpPr>
              <a:spLocks/>
            </p:cNvSpPr>
            <p:nvPr/>
          </p:nvSpPr>
          <p:spPr bwMode="auto">
            <a:xfrm>
              <a:off x="2433" y="1255"/>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29" name="Freeform 12"/>
            <p:cNvSpPr>
              <a:spLocks/>
            </p:cNvSpPr>
            <p:nvPr/>
          </p:nvSpPr>
          <p:spPr bwMode="auto">
            <a:xfrm>
              <a:off x="2787" y="1255"/>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0" name="Freeform 13"/>
            <p:cNvSpPr>
              <a:spLocks/>
            </p:cNvSpPr>
            <p:nvPr/>
          </p:nvSpPr>
          <p:spPr bwMode="auto">
            <a:xfrm>
              <a:off x="3140" y="1255"/>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1" name="Freeform 14"/>
            <p:cNvSpPr>
              <a:spLocks/>
            </p:cNvSpPr>
            <p:nvPr/>
          </p:nvSpPr>
          <p:spPr bwMode="auto">
            <a:xfrm>
              <a:off x="3493" y="1255"/>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2" name="Freeform 15"/>
            <p:cNvSpPr>
              <a:spLocks/>
            </p:cNvSpPr>
            <p:nvPr/>
          </p:nvSpPr>
          <p:spPr bwMode="auto">
            <a:xfrm>
              <a:off x="3846" y="1255"/>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3" name="Freeform 16"/>
            <p:cNvSpPr>
              <a:spLocks/>
            </p:cNvSpPr>
            <p:nvPr/>
          </p:nvSpPr>
          <p:spPr bwMode="auto">
            <a:xfrm>
              <a:off x="4200" y="1255"/>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4" name="Freeform 17"/>
            <p:cNvSpPr>
              <a:spLocks/>
            </p:cNvSpPr>
            <p:nvPr/>
          </p:nvSpPr>
          <p:spPr bwMode="auto">
            <a:xfrm>
              <a:off x="1383" y="1574"/>
              <a:ext cx="188"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5" name="Freeform 18"/>
            <p:cNvSpPr>
              <a:spLocks/>
            </p:cNvSpPr>
            <p:nvPr/>
          </p:nvSpPr>
          <p:spPr bwMode="auto">
            <a:xfrm>
              <a:off x="1728" y="1574"/>
              <a:ext cx="185" cy="173"/>
            </a:xfrm>
            <a:custGeom>
              <a:avLst/>
              <a:gdLst>
                <a:gd name="T0" fmla="*/ 0 w 212"/>
                <a:gd name="T1" fmla="*/ 0 h 194"/>
                <a:gd name="T2" fmla="*/ 211 w 212"/>
                <a:gd name="T3" fmla="*/ 0 h 194"/>
                <a:gd name="T4" fmla="*/ 211 w 212"/>
                <a:gd name="T5" fmla="*/ 193 h 194"/>
                <a:gd name="T6" fmla="*/ 0 w 212"/>
                <a:gd name="T7" fmla="*/ 193 h 194"/>
                <a:gd name="T8" fmla="*/ 0 w 212"/>
                <a:gd name="T9" fmla="*/ 0 h 194"/>
                <a:gd name="T10" fmla="*/ 0 60000 65536"/>
                <a:gd name="T11" fmla="*/ 0 60000 65536"/>
                <a:gd name="T12" fmla="*/ 0 60000 65536"/>
                <a:gd name="T13" fmla="*/ 0 60000 65536"/>
                <a:gd name="T14" fmla="*/ 0 60000 65536"/>
                <a:gd name="T15" fmla="*/ 0 w 212"/>
                <a:gd name="T16" fmla="*/ 0 h 194"/>
                <a:gd name="T17" fmla="*/ 212 w 212"/>
                <a:gd name="T18" fmla="*/ 194 h 194"/>
              </a:gdLst>
              <a:ahLst/>
              <a:cxnLst>
                <a:cxn ang="T10">
                  <a:pos x="T0" y="T1"/>
                </a:cxn>
                <a:cxn ang="T11">
                  <a:pos x="T2" y="T3"/>
                </a:cxn>
                <a:cxn ang="T12">
                  <a:pos x="T4" y="T5"/>
                </a:cxn>
                <a:cxn ang="T13">
                  <a:pos x="T6" y="T7"/>
                </a:cxn>
                <a:cxn ang="T14">
                  <a:pos x="T8" y="T9"/>
                </a:cxn>
              </a:cxnLst>
              <a:rect l="T15" t="T16" r="T17" b="T18"/>
              <a:pathLst>
                <a:path w="212" h="194">
                  <a:moveTo>
                    <a:pt x="0" y="0"/>
                  </a:moveTo>
                  <a:lnTo>
                    <a:pt x="211" y="0"/>
                  </a:lnTo>
                  <a:lnTo>
                    <a:pt x="211"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6" name="Freeform 19"/>
            <p:cNvSpPr>
              <a:spLocks/>
            </p:cNvSpPr>
            <p:nvPr/>
          </p:nvSpPr>
          <p:spPr bwMode="auto">
            <a:xfrm>
              <a:off x="2089" y="1574"/>
              <a:ext cx="185"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7" name="Freeform 20"/>
            <p:cNvSpPr>
              <a:spLocks/>
            </p:cNvSpPr>
            <p:nvPr/>
          </p:nvSpPr>
          <p:spPr bwMode="auto">
            <a:xfrm>
              <a:off x="2433" y="1574"/>
              <a:ext cx="188"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8" name="Freeform 21"/>
            <p:cNvSpPr>
              <a:spLocks/>
            </p:cNvSpPr>
            <p:nvPr/>
          </p:nvSpPr>
          <p:spPr bwMode="auto">
            <a:xfrm>
              <a:off x="2787" y="1574"/>
              <a:ext cx="188"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39" name="Freeform 22"/>
            <p:cNvSpPr>
              <a:spLocks/>
            </p:cNvSpPr>
            <p:nvPr/>
          </p:nvSpPr>
          <p:spPr bwMode="auto">
            <a:xfrm>
              <a:off x="3140" y="1574"/>
              <a:ext cx="189"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0" name="Freeform 23"/>
            <p:cNvSpPr>
              <a:spLocks/>
            </p:cNvSpPr>
            <p:nvPr/>
          </p:nvSpPr>
          <p:spPr bwMode="auto">
            <a:xfrm>
              <a:off x="3493" y="1574"/>
              <a:ext cx="188"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1" name="Freeform 24"/>
            <p:cNvSpPr>
              <a:spLocks/>
            </p:cNvSpPr>
            <p:nvPr/>
          </p:nvSpPr>
          <p:spPr bwMode="auto">
            <a:xfrm>
              <a:off x="3846" y="1574"/>
              <a:ext cx="188"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2" name="Freeform 25"/>
            <p:cNvSpPr>
              <a:spLocks/>
            </p:cNvSpPr>
            <p:nvPr/>
          </p:nvSpPr>
          <p:spPr bwMode="auto">
            <a:xfrm>
              <a:off x="4200" y="1574"/>
              <a:ext cx="189" cy="173"/>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3" name="Freeform 26"/>
            <p:cNvSpPr>
              <a:spLocks/>
            </p:cNvSpPr>
            <p:nvPr/>
          </p:nvSpPr>
          <p:spPr bwMode="auto">
            <a:xfrm>
              <a:off x="1383" y="1891"/>
              <a:ext cx="188"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4" name="Freeform 27"/>
            <p:cNvSpPr>
              <a:spLocks/>
            </p:cNvSpPr>
            <p:nvPr/>
          </p:nvSpPr>
          <p:spPr bwMode="auto">
            <a:xfrm>
              <a:off x="1728" y="1891"/>
              <a:ext cx="185" cy="170"/>
            </a:xfrm>
            <a:custGeom>
              <a:avLst/>
              <a:gdLst>
                <a:gd name="T0" fmla="*/ 0 w 212"/>
                <a:gd name="T1" fmla="*/ 0 h 194"/>
                <a:gd name="T2" fmla="*/ 211 w 212"/>
                <a:gd name="T3" fmla="*/ 0 h 194"/>
                <a:gd name="T4" fmla="*/ 211 w 212"/>
                <a:gd name="T5" fmla="*/ 193 h 194"/>
                <a:gd name="T6" fmla="*/ 0 w 212"/>
                <a:gd name="T7" fmla="*/ 193 h 194"/>
                <a:gd name="T8" fmla="*/ 0 w 212"/>
                <a:gd name="T9" fmla="*/ 0 h 194"/>
                <a:gd name="T10" fmla="*/ 0 60000 65536"/>
                <a:gd name="T11" fmla="*/ 0 60000 65536"/>
                <a:gd name="T12" fmla="*/ 0 60000 65536"/>
                <a:gd name="T13" fmla="*/ 0 60000 65536"/>
                <a:gd name="T14" fmla="*/ 0 60000 65536"/>
                <a:gd name="T15" fmla="*/ 0 w 212"/>
                <a:gd name="T16" fmla="*/ 0 h 194"/>
                <a:gd name="T17" fmla="*/ 212 w 212"/>
                <a:gd name="T18" fmla="*/ 194 h 194"/>
              </a:gdLst>
              <a:ahLst/>
              <a:cxnLst>
                <a:cxn ang="T10">
                  <a:pos x="T0" y="T1"/>
                </a:cxn>
                <a:cxn ang="T11">
                  <a:pos x="T2" y="T3"/>
                </a:cxn>
                <a:cxn ang="T12">
                  <a:pos x="T4" y="T5"/>
                </a:cxn>
                <a:cxn ang="T13">
                  <a:pos x="T6" y="T7"/>
                </a:cxn>
                <a:cxn ang="T14">
                  <a:pos x="T8" y="T9"/>
                </a:cxn>
              </a:cxnLst>
              <a:rect l="T15" t="T16" r="T17" b="T18"/>
              <a:pathLst>
                <a:path w="212" h="194">
                  <a:moveTo>
                    <a:pt x="0" y="0"/>
                  </a:moveTo>
                  <a:lnTo>
                    <a:pt x="211" y="0"/>
                  </a:lnTo>
                  <a:lnTo>
                    <a:pt x="211"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5" name="Freeform 28"/>
            <p:cNvSpPr>
              <a:spLocks/>
            </p:cNvSpPr>
            <p:nvPr/>
          </p:nvSpPr>
          <p:spPr bwMode="auto">
            <a:xfrm>
              <a:off x="2089" y="1891"/>
              <a:ext cx="185"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6" name="Freeform 29"/>
            <p:cNvSpPr>
              <a:spLocks/>
            </p:cNvSpPr>
            <p:nvPr/>
          </p:nvSpPr>
          <p:spPr bwMode="auto">
            <a:xfrm>
              <a:off x="2433" y="1891"/>
              <a:ext cx="188"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7" name="Freeform 30"/>
            <p:cNvSpPr>
              <a:spLocks/>
            </p:cNvSpPr>
            <p:nvPr/>
          </p:nvSpPr>
          <p:spPr bwMode="auto">
            <a:xfrm>
              <a:off x="2787" y="1891"/>
              <a:ext cx="188"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8" name="Freeform 31"/>
            <p:cNvSpPr>
              <a:spLocks/>
            </p:cNvSpPr>
            <p:nvPr/>
          </p:nvSpPr>
          <p:spPr bwMode="auto">
            <a:xfrm>
              <a:off x="3140" y="1891"/>
              <a:ext cx="189"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49" name="Freeform 32"/>
            <p:cNvSpPr>
              <a:spLocks/>
            </p:cNvSpPr>
            <p:nvPr/>
          </p:nvSpPr>
          <p:spPr bwMode="auto">
            <a:xfrm>
              <a:off x="3493" y="1891"/>
              <a:ext cx="188"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0" name="Freeform 33"/>
            <p:cNvSpPr>
              <a:spLocks/>
            </p:cNvSpPr>
            <p:nvPr/>
          </p:nvSpPr>
          <p:spPr bwMode="auto">
            <a:xfrm>
              <a:off x="3846" y="1891"/>
              <a:ext cx="188"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1" name="Freeform 34"/>
            <p:cNvSpPr>
              <a:spLocks/>
            </p:cNvSpPr>
            <p:nvPr/>
          </p:nvSpPr>
          <p:spPr bwMode="auto">
            <a:xfrm>
              <a:off x="4200" y="1891"/>
              <a:ext cx="189" cy="170"/>
            </a:xfrm>
            <a:custGeom>
              <a:avLst/>
              <a:gdLst>
                <a:gd name="T0" fmla="*/ 0 w 213"/>
                <a:gd name="T1" fmla="*/ 0 h 194"/>
                <a:gd name="T2" fmla="*/ 212 w 213"/>
                <a:gd name="T3" fmla="*/ 0 h 194"/>
                <a:gd name="T4" fmla="*/ 212 w 213"/>
                <a:gd name="T5" fmla="*/ 193 h 194"/>
                <a:gd name="T6" fmla="*/ 0 w 213"/>
                <a:gd name="T7" fmla="*/ 193 h 194"/>
                <a:gd name="T8" fmla="*/ 0 w 213"/>
                <a:gd name="T9" fmla="*/ 0 h 194"/>
                <a:gd name="T10" fmla="*/ 0 60000 65536"/>
                <a:gd name="T11" fmla="*/ 0 60000 65536"/>
                <a:gd name="T12" fmla="*/ 0 60000 65536"/>
                <a:gd name="T13" fmla="*/ 0 60000 65536"/>
                <a:gd name="T14" fmla="*/ 0 60000 65536"/>
                <a:gd name="T15" fmla="*/ 0 w 213"/>
                <a:gd name="T16" fmla="*/ 0 h 194"/>
                <a:gd name="T17" fmla="*/ 213 w 213"/>
                <a:gd name="T18" fmla="*/ 194 h 194"/>
              </a:gdLst>
              <a:ahLst/>
              <a:cxnLst>
                <a:cxn ang="T10">
                  <a:pos x="T0" y="T1"/>
                </a:cxn>
                <a:cxn ang="T11">
                  <a:pos x="T2" y="T3"/>
                </a:cxn>
                <a:cxn ang="T12">
                  <a:pos x="T4" y="T5"/>
                </a:cxn>
                <a:cxn ang="T13">
                  <a:pos x="T6" y="T7"/>
                </a:cxn>
                <a:cxn ang="T14">
                  <a:pos x="T8" y="T9"/>
                </a:cxn>
              </a:cxnLst>
              <a:rect l="T15" t="T16" r="T17" b="T18"/>
              <a:pathLst>
                <a:path w="213" h="194">
                  <a:moveTo>
                    <a:pt x="0" y="0"/>
                  </a:moveTo>
                  <a:lnTo>
                    <a:pt x="212" y="0"/>
                  </a:lnTo>
                  <a:lnTo>
                    <a:pt x="212" y="193"/>
                  </a:lnTo>
                  <a:lnTo>
                    <a:pt x="0" y="193"/>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2" name="Freeform 35"/>
            <p:cNvSpPr>
              <a:spLocks/>
            </p:cNvSpPr>
            <p:nvPr/>
          </p:nvSpPr>
          <p:spPr bwMode="auto">
            <a:xfrm>
              <a:off x="1383" y="220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3" name="Freeform 36"/>
            <p:cNvSpPr>
              <a:spLocks/>
            </p:cNvSpPr>
            <p:nvPr/>
          </p:nvSpPr>
          <p:spPr bwMode="auto">
            <a:xfrm>
              <a:off x="1728" y="2209"/>
              <a:ext cx="185" cy="173"/>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4" name="Freeform 37"/>
            <p:cNvSpPr>
              <a:spLocks/>
            </p:cNvSpPr>
            <p:nvPr/>
          </p:nvSpPr>
          <p:spPr bwMode="auto">
            <a:xfrm>
              <a:off x="2089" y="2209"/>
              <a:ext cx="185"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5" name="Freeform 38"/>
            <p:cNvSpPr>
              <a:spLocks/>
            </p:cNvSpPr>
            <p:nvPr/>
          </p:nvSpPr>
          <p:spPr bwMode="auto">
            <a:xfrm>
              <a:off x="2433" y="220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6" name="Freeform 39"/>
            <p:cNvSpPr>
              <a:spLocks/>
            </p:cNvSpPr>
            <p:nvPr/>
          </p:nvSpPr>
          <p:spPr bwMode="auto">
            <a:xfrm>
              <a:off x="2787" y="220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7" name="Freeform 40"/>
            <p:cNvSpPr>
              <a:spLocks/>
            </p:cNvSpPr>
            <p:nvPr/>
          </p:nvSpPr>
          <p:spPr bwMode="auto">
            <a:xfrm>
              <a:off x="3140" y="2209"/>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8" name="Freeform 41"/>
            <p:cNvSpPr>
              <a:spLocks/>
            </p:cNvSpPr>
            <p:nvPr/>
          </p:nvSpPr>
          <p:spPr bwMode="auto">
            <a:xfrm>
              <a:off x="3493" y="220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59" name="Freeform 42"/>
            <p:cNvSpPr>
              <a:spLocks/>
            </p:cNvSpPr>
            <p:nvPr/>
          </p:nvSpPr>
          <p:spPr bwMode="auto">
            <a:xfrm>
              <a:off x="3846" y="220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0" name="Freeform 43"/>
            <p:cNvSpPr>
              <a:spLocks/>
            </p:cNvSpPr>
            <p:nvPr/>
          </p:nvSpPr>
          <p:spPr bwMode="auto">
            <a:xfrm>
              <a:off x="4200" y="2209"/>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1" name="Freeform 44"/>
            <p:cNvSpPr>
              <a:spLocks/>
            </p:cNvSpPr>
            <p:nvPr/>
          </p:nvSpPr>
          <p:spPr bwMode="auto">
            <a:xfrm>
              <a:off x="1383" y="2526"/>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2" name="Freeform 45"/>
            <p:cNvSpPr>
              <a:spLocks/>
            </p:cNvSpPr>
            <p:nvPr/>
          </p:nvSpPr>
          <p:spPr bwMode="auto">
            <a:xfrm>
              <a:off x="1728" y="2526"/>
              <a:ext cx="185" cy="173"/>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3" name="Freeform 46"/>
            <p:cNvSpPr>
              <a:spLocks/>
            </p:cNvSpPr>
            <p:nvPr/>
          </p:nvSpPr>
          <p:spPr bwMode="auto">
            <a:xfrm>
              <a:off x="2089" y="2526"/>
              <a:ext cx="185"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4" name="Freeform 47"/>
            <p:cNvSpPr>
              <a:spLocks/>
            </p:cNvSpPr>
            <p:nvPr/>
          </p:nvSpPr>
          <p:spPr bwMode="auto">
            <a:xfrm>
              <a:off x="2433" y="2526"/>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5" name="Freeform 48"/>
            <p:cNvSpPr>
              <a:spLocks/>
            </p:cNvSpPr>
            <p:nvPr/>
          </p:nvSpPr>
          <p:spPr bwMode="auto">
            <a:xfrm>
              <a:off x="2787" y="2526"/>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6" name="Freeform 49"/>
            <p:cNvSpPr>
              <a:spLocks/>
            </p:cNvSpPr>
            <p:nvPr/>
          </p:nvSpPr>
          <p:spPr bwMode="auto">
            <a:xfrm>
              <a:off x="3140" y="2526"/>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7" name="Freeform 50"/>
            <p:cNvSpPr>
              <a:spLocks/>
            </p:cNvSpPr>
            <p:nvPr/>
          </p:nvSpPr>
          <p:spPr bwMode="auto">
            <a:xfrm>
              <a:off x="3493" y="2526"/>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8" name="Freeform 51"/>
            <p:cNvSpPr>
              <a:spLocks/>
            </p:cNvSpPr>
            <p:nvPr/>
          </p:nvSpPr>
          <p:spPr bwMode="auto">
            <a:xfrm>
              <a:off x="3846" y="2526"/>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69" name="Freeform 52"/>
            <p:cNvSpPr>
              <a:spLocks/>
            </p:cNvSpPr>
            <p:nvPr/>
          </p:nvSpPr>
          <p:spPr bwMode="auto">
            <a:xfrm>
              <a:off x="4200" y="2526"/>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0" name="Freeform 53"/>
            <p:cNvSpPr>
              <a:spLocks/>
            </p:cNvSpPr>
            <p:nvPr/>
          </p:nvSpPr>
          <p:spPr bwMode="auto">
            <a:xfrm>
              <a:off x="1383" y="2845"/>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1" name="Freeform 54"/>
            <p:cNvSpPr>
              <a:spLocks/>
            </p:cNvSpPr>
            <p:nvPr/>
          </p:nvSpPr>
          <p:spPr bwMode="auto">
            <a:xfrm>
              <a:off x="1728" y="2845"/>
              <a:ext cx="185" cy="172"/>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2" name="Freeform 55"/>
            <p:cNvSpPr>
              <a:spLocks/>
            </p:cNvSpPr>
            <p:nvPr/>
          </p:nvSpPr>
          <p:spPr bwMode="auto">
            <a:xfrm>
              <a:off x="2089" y="2845"/>
              <a:ext cx="185"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3" name="Freeform 56"/>
            <p:cNvSpPr>
              <a:spLocks/>
            </p:cNvSpPr>
            <p:nvPr/>
          </p:nvSpPr>
          <p:spPr bwMode="auto">
            <a:xfrm>
              <a:off x="2433" y="2845"/>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4" name="Freeform 57"/>
            <p:cNvSpPr>
              <a:spLocks/>
            </p:cNvSpPr>
            <p:nvPr/>
          </p:nvSpPr>
          <p:spPr bwMode="auto">
            <a:xfrm>
              <a:off x="2787" y="2845"/>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5" name="Freeform 58"/>
            <p:cNvSpPr>
              <a:spLocks/>
            </p:cNvSpPr>
            <p:nvPr/>
          </p:nvSpPr>
          <p:spPr bwMode="auto">
            <a:xfrm>
              <a:off x="3140" y="2845"/>
              <a:ext cx="189"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6" name="Freeform 59"/>
            <p:cNvSpPr>
              <a:spLocks/>
            </p:cNvSpPr>
            <p:nvPr/>
          </p:nvSpPr>
          <p:spPr bwMode="auto">
            <a:xfrm>
              <a:off x="3493" y="2845"/>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7" name="Freeform 60"/>
            <p:cNvSpPr>
              <a:spLocks/>
            </p:cNvSpPr>
            <p:nvPr/>
          </p:nvSpPr>
          <p:spPr bwMode="auto">
            <a:xfrm>
              <a:off x="3846" y="2845"/>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8" name="Freeform 61"/>
            <p:cNvSpPr>
              <a:spLocks/>
            </p:cNvSpPr>
            <p:nvPr/>
          </p:nvSpPr>
          <p:spPr bwMode="auto">
            <a:xfrm>
              <a:off x="4200" y="2845"/>
              <a:ext cx="189"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79" name="Freeform 62"/>
            <p:cNvSpPr>
              <a:spLocks/>
            </p:cNvSpPr>
            <p:nvPr/>
          </p:nvSpPr>
          <p:spPr bwMode="auto">
            <a:xfrm>
              <a:off x="1383" y="3163"/>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0" name="Freeform 63"/>
            <p:cNvSpPr>
              <a:spLocks/>
            </p:cNvSpPr>
            <p:nvPr/>
          </p:nvSpPr>
          <p:spPr bwMode="auto">
            <a:xfrm>
              <a:off x="1728" y="3163"/>
              <a:ext cx="185" cy="172"/>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1" name="Freeform 64"/>
            <p:cNvSpPr>
              <a:spLocks/>
            </p:cNvSpPr>
            <p:nvPr/>
          </p:nvSpPr>
          <p:spPr bwMode="auto">
            <a:xfrm>
              <a:off x="2089" y="3163"/>
              <a:ext cx="185"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3" name="Freeform 65"/>
            <p:cNvSpPr>
              <a:spLocks/>
            </p:cNvSpPr>
            <p:nvPr/>
          </p:nvSpPr>
          <p:spPr bwMode="auto">
            <a:xfrm>
              <a:off x="2433" y="3163"/>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4" name="Freeform 66"/>
            <p:cNvSpPr>
              <a:spLocks/>
            </p:cNvSpPr>
            <p:nvPr/>
          </p:nvSpPr>
          <p:spPr bwMode="auto">
            <a:xfrm>
              <a:off x="2787" y="3163"/>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5" name="Freeform 67"/>
            <p:cNvSpPr>
              <a:spLocks/>
            </p:cNvSpPr>
            <p:nvPr/>
          </p:nvSpPr>
          <p:spPr bwMode="auto">
            <a:xfrm>
              <a:off x="3140" y="3163"/>
              <a:ext cx="189"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6" name="Freeform 68"/>
            <p:cNvSpPr>
              <a:spLocks/>
            </p:cNvSpPr>
            <p:nvPr/>
          </p:nvSpPr>
          <p:spPr bwMode="auto">
            <a:xfrm>
              <a:off x="3493" y="3163"/>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7" name="Freeform 69"/>
            <p:cNvSpPr>
              <a:spLocks/>
            </p:cNvSpPr>
            <p:nvPr/>
          </p:nvSpPr>
          <p:spPr bwMode="auto">
            <a:xfrm>
              <a:off x="3846" y="3163"/>
              <a:ext cx="188"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8" name="Freeform 70"/>
            <p:cNvSpPr>
              <a:spLocks/>
            </p:cNvSpPr>
            <p:nvPr/>
          </p:nvSpPr>
          <p:spPr bwMode="auto">
            <a:xfrm>
              <a:off x="4200" y="3163"/>
              <a:ext cx="189" cy="172"/>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89" name="Freeform 71"/>
            <p:cNvSpPr>
              <a:spLocks/>
            </p:cNvSpPr>
            <p:nvPr/>
          </p:nvSpPr>
          <p:spPr bwMode="auto">
            <a:xfrm>
              <a:off x="1383" y="347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0" name="Freeform 72"/>
            <p:cNvSpPr>
              <a:spLocks/>
            </p:cNvSpPr>
            <p:nvPr/>
          </p:nvSpPr>
          <p:spPr bwMode="auto">
            <a:xfrm>
              <a:off x="1728" y="3479"/>
              <a:ext cx="185" cy="173"/>
            </a:xfrm>
            <a:custGeom>
              <a:avLst/>
              <a:gdLst>
                <a:gd name="T0" fmla="*/ 0 w 212"/>
                <a:gd name="T1" fmla="*/ 0 h 195"/>
                <a:gd name="T2" fmla="*/ 211 w 212"/>
                <a:gd name="T3" fmla="*/ 0 h 195"/>
                <a:gd name="T4" fmla="*/ 211 w 212"/>
                <a:gd name="T5" fmla="*/ 194 h 195"/>
                <a:gd name="T6" fmla="*/ 0 w 212"/>
                <a:gd name="T7" fmla="*/ 194 h 195"/>
                <a:gd name="T8" fmla="*/ 0 w 212"/>
                <a:gd name="T9" fmla="*/ 0 h 195"/>
                <a:gd name="T10" fmla="*/ 0 60000 65536"/>
                <a:gd name="T11" fmla="*/ 0 60000 65536"/>
                <a:gd name="T12" fmla="*/ 0 60000 65536"/>
                <a:gd name="T13" fmla="*/ 0 60000 65536"/>
                <a:gd name="T14" fmla="*/ 0 60000 65536"/>
                <a:gd name="T15" fmla="*/ 0 w 212"/>
                <a:gd name="T16" fmla="*/ 0 h 195"/>
                <a:gd name="T17" fmla="*/ 212 w 212"/>
                <a:gd name="T18" fmla="*/ 195 h 195"/>
              </a:gdLst>
              <a:ahLst/>
              <a:cxnLst>
                <a:cxn ang="T10">
                  <a:pos x="T0" y="T1"/>
                </a:cxn>
                <a:cxn ang="T11">
                  <a:pos x="T2" y="T3"/>
                </a:cxn>
                <a:cxn ang="T12">
                  <a:pos x="T4" y="T5"/>
                </a:cxn>
                <a:cxn ang="T13">
                  <a:pos x="T6" y="T7"/>
                </a:cxn>
                <a:cxn ang="T14">
                  <a:pos x="T8" y="T9"/>
                </a:cxn>
              </a:cxnLst>
              <a:rect l="T15" t="T16" r="T17" b="T18"/>
              <a:pathLst>
                <a:path w="212" h="195">
                  <a:moveTo>
                    <a:pt x="0" y="0"/>
                  </a:moveTo>
                  <a:lnTo>
                    <a:pt x="211" y="0"/>
                  </a:lnTo>
                  <a:lnTo>
                    <a:pt x="211"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1" name="Freeform 73"/>
            <p:cNvSpPr>
              <a:spLocks/>
            </p:cNvSpPr>
            <p:nvPr/>
          </p:nvSpPr>
          <p:spPr bwMode="auto">
            <a:xfrm>
              <a:off x="2089" y="3479"/>
              <a:ext cx="185"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2" name="Freeform 74"/>
            <p:cNvSpPr>
              <a:spLocks/>
            </p:cNvSpPr>
            <p:nvPr/>
          </p:nvSpPr>
          <p:spPr bwMode="auto">
            <a:xfrm>
              <a:off x="2433" y="347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3" name="Freeform 75"/>
            <p:cNvSpPr>
              <a:spLocks/>
            </p:cNvSpPr>
            <p:nvPr/>
          </p:nvSpPr>
          <p:spPr bwMode="auto">
            <a:xfrm>
              <a:off x="2787" y="347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4" name="Freeform 76"/>
            <p:cNvSpPr>
              <a:spLocks/>
            </p:cNvSpPr>
            <p:nvPr/>
          </p:nvSpPr>
          <p:spPr bwMode="auto">
            <a:xfrm>
              <a:off x="3140" y="3479"/>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5" name="Freeform 77"/>
            <p:cNvSpPr>
              <a:spLocks/>
            </p:cNvSpPr>
            <p:nvPr/>
          </p:nvSpPr>
          <p:spPr bwMode="auto">
            <a:xfrm>
              <a:off x="3493" y="347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6" name="Freeform 78"/>
            <p:cNvSpPr>
              <a:spLocks/>
            </p:cNvSpPr>
            <p:nvPr/>
          </p:nvSpPr>
          <p:spPr bwMode="auto">
            <a:xfrm>
              <a:off x="3846" y="3479"/>
              <a:ext cx="188"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sp>
          <p:nvSpPr>
            <p:cNvPr id="97" name="Freeform 79"/>
            <p:cNvSpPr>
              <a:spLocks/>
            </p:cNvSpPr>
            <p:nvPr/>
          </p:nvSpPr>
          <p:spPr bwMode="auto">
            <a:xfrm>
              <a:off x="4200" y="3479"/>
              <a:ext cx="189" cy="173"/>
            </a:xfrm>
            <a:custGeom>
              <a:avLst/>
              <a:gdLst>
                <a:gd name="T0" fmla="*/ 0 w 213"/>
                <a:gd name="T1" fmla="*/ 0 h 195"/>
                <a:gd name="T2" fmla="*/ 212 w 213"/>
                <a:gd name="T3" fmla="*/ 0 h 195"/>
                <a:gd name="T4" fmla="*/ 212 w 213"/>
                <a:gd name="T5" fmla="*/ 194 h 195"/>
                <a:gd name="T6" fmla="*/ 0 w 213"/>
                <a:gd name="T7" fmla="*/ 194 h 195"/>
                <a:gd name="T8" fmla="*/ 0 w 213"/>
                <a:gd name="T9" fmla="*/ 0 h 195"/>
                <a:gd name="T10" fmla="*/ 0 60000 65536"/>
                <a:gd name="T11" fmla="*/ 0 60000 65536"/>
                <a:gd name="T12" fmla="*/ 0 60000 65536"/>
                <a:gd name="T13" fmla="*/ 0 60000 65536"/>
                <a:gd name="T14" fmla="*/ 0 60000 65536"/>
                <a:gd name="T15" fmla="*/ 0 w 213"/>
                <a:gd name="T16" fmla="*/ 0 h 195"/>
                <a:gd name="T17" fmla="*/ 213 w 213"/>
                <a:gd name="T18" fmla="*/ 195 h 195"/>
              </a:gdLst>
              <a:ahLst/>
              <a:cxnLst>
                <a:cxn ang="T10">
                  <a:pos x="T0" y="T1"/>
                </a:cxn>
                <a:cxn ang="T11">
                  <a:pos x="T2" y="T3"/>
                </a:cxn>
                <a:cxn ang="T12">
                  <a:pos x="T4" y="T5"/>
                </a:cxn>
                <a:cxn ang="T13">
                  <a:pos x="T6" y="T7"/>
                </a:cxn>
                <a:cxn ang="T14">
                  <a:pos x="T8" y="T9"/>
                </a:cxn>
              </a:cxnLst>
              <a:rect l="T15" t="T16" r="T17" b="T18"/>
              <a:pathLst>
                <a:path w="213" h="195">
                  <a:moveTo>
                    <a:pt x="0" y="0"/>
                  </a:moveTo>
                  <a:lnTo>
                    <a:pt x="212" y="0"/>
                  </a:lnTo>
                  <a:lnTo>
                    <a:pt x="212" y="194"/>
                  </a:lnTo>
                  <a:lnTo>
                    <a:pt x="0" y="194"/>
                  </a:lnTo>
                  <a:lnTo>
                    <a:pt x="0" y="0"/>
                  </a:lnTo>
                </a:path>
              </a:pathLst>
            </a:custGeom>
            <a:grpFill/>
            <a:ln w="28575" cap="rnd">
              <a:solidFill>
                <a:schemeClr val="bg2"/>
              </a:solidFill>
              <a:round/>
              <a:headEnd/>
              <a:tailEnd/>
            </a:ln>
          </p:spPr>
          <p:txBody>
            <a:bodyPr/>
            <a:lstStyle/>
            <a:p>
              <a:endParaRPr lang="en-US" dirty="0">
                <a:solidFill>
                  <a:schemeClr val="accent6"/>
                </a:solidFill>
              </a:endParaRPr>
            </a:p>
          </p:txBody>
        </p:sp>
        <p:grpSp>
          <p:nvGrpSpPr>
            <p:cNvPr id="98" name="Group 80"/>
            <p:cNvGrpSpPr>
              <a:grpSpLocks/>
            </p:cNvGrpSpPr>
            <p:nvPr/>
          </p:nvGrpSpPr>
          <p:grpSpPr bwMode="auto">
            <a:xfrm>
              <a:off x="1651" y="1152"/>
              <a:ext cx="352" cy="2681"/>
              <a:chOff x="1632" y="1169"/>
              <a:chExt cx="352" cy="2681"/>
            </a:xfrm>
            <a:grpFill/>
          </p:grpSpPr>
          <p:sp>
            <p:nvSpPr>
              <p:cNvPr id="111" name="Line 81"/>
              <p:cNvSpPr>
                <a:spLocks noChangeShapeType="1"/>
              </p:cNvSpPr>
              <p:nvPr/>
            </p:nvSpPr>
            <p:spPr bwMode="auto">
              <a:xfrm>
                <a:off x="1632" y="1169"/>
                <a:ext cx="0" cy="2675"/>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12" name="Line 82"/>
              <p:cNvSpPr>
                <a:spLocks noChangeShapeType="1"/>
              </p:cNvSpPr>
              <p:nvPr/>
            </p:nvSpPr>
            <p:spPr bwMode="auto">
              <a:xfrm>
                <a:off x="1984" y="1175"/>
                <a:ext cx="0" cy="2675"/>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grpSp>
        <p:sp>
          <p:nvSpPr>
            <p:cNvPr id="100" name="Line 84"/>
            <p:cNvSpPr>
              <a:spLocks noChangeShapeType="1"/>
            </p:cNvSpPr>
            <p:nvPr/>
          </p:nvSpPr>
          <p:spPr bwMode="auto">
            <a:xfrm rot="5400000" flipV="1">
              <a:off x="2885" y="542"/>
              <a:ext cx="0" cy="3199"/>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grpSp>
          <p:nvGrpSpPr>
            <p:cNvPr id="101" name="Group 85"/>
            <p:cNvGrpSpPr>
              <a:grpSpLocks/>
            </p:cNvGrpSpPr>
            <p:nvPr/>
          </p:nvGrpSpPr>
          <p:grpSpPr bwMode="auto">
            <a:xfrm>
              <a:off x="2867" y="2619"/>
              <a:ext cx="1424" cy="1012"/>
              <a:chOff x="2867" y="2619"/>
              <a:chExt cx="1424" cy="1012"/>
            </a:xfrm>
            <a:grpFill/>
          </p:grpSpPr>
          <p:sp>
            <p:nvSpPr>
              <p:cNvPr id="102" name="Line 86"/>
              <p:cNvSpPr>
                <a:spLocks noChangeShapeType="1"/>
              </p:cNvSpPr>
              <p:nvPr/>
            </p:nvSpPr>
            <p:spPr bwMode="auto">
              <a:xfrm>
                <a:off x="3793" y="2619"/>
                <a:ext cx="0" cy="948"/>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3" name="Line 87"/>
              <p:cNvSpPr>
                <a:spLocks noChangeShapeType="1"/>
              </p:cNvSpPr>
              <p:nvPr/>
            </p:nvSpPr>
            <p:spPr bwMode="auto">
              <a:xfrm>
                <a:off x="3219" y="2783"/>
                <a:ext cx="1072" cy="0"/>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4" name="Line 88"/>
              <p:cNvSpPr>
                <a:spLocks noChangeShapeType="1"/>
              </p:cNvSpPr>
              <p:nvPr/>
            </p:nvSpPr>
            <p:spPr bwMode="auto">
              <a:xfrm>
                <a:off x="3048" y="2908"/>
                <a:ext cx="0" cy="304"/>
              </a:xfrm>
              <a:prstGeom prst="line">
                <a:avLst/>
              </a:prstGeom>
              <a:grpFill/>
              <a:ln w="38100">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5" name="Line 89"/>
              <p:cNvSpPr>
                <a:spLocks noChangeShapeType="1"/>
              </p:cNvSpPr>
              <p:nvPr/>
            </p:nvSpPr>
            <p:spPr bwMode="auto">
              <a:xfrm>
                <a:off x="3435" y="2947"/>
                <a:ext cx="0" cy="296"/>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6" name="Line 90"/>
              <p:cNvSpPr>
                <a:spLocks noChangeShapeType="1"/>
              </p:cNvSpPr>
              <p:nvPr/>
            </p:nvSpPr>
            <p:spPr bwMode="auto">
              <a:xfrm>
                <a:off x="3227" y="3099"/>
                <a:ext cx="400" cy="0"/>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7" name="Line 91"/>
              <p:cNvSpPr>
                <a:spLocks noChangeShapeType="1"/>
              </p:cNvSpPr>
              <p:nvPr/>
            </p:nvSpPr>
            <p:spPr bwMode="auto">
              <a:xfrm>
                <a:off x="2867" y="3394"/>
                <a:ext cx="348" cy="0"/>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8" name="Line 92"/>
              <p:cNvSpPr>
                <a:spLocks noChangeShapeType="1"/>
              </p:cNvSpPr>
              <p:nvPr/>
            </p:nvSpPr>
            <p:spPr bwMode="auto">
              <a:xfrm>
                <a:off x="3048" y="3307"/>
                <a:ext cx="0" cy="324"/>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09" name="Line 93"/>
              <p:cNvSpPr>
                <a:spLocks noChangeShapeType="1"/>
              </p:cNvSpPr>
              <p:nvPr/>
            </p:nvSpPr>
            <p:spPr bwMode="auto">
              <a:xfrm>
                <a:off x="3287" y="3403"/>
                <a:ext cx="332" cy="0"/>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sp>
            <p:nvSpPr>
              <p:cNvPr id="110" name="Line 94"/>
              <p:cNvSpPr>
                <a:spLocks noChangeShapeType="1"/>
              </p:cNvSpPr>
              <p:nvPr/>
            </p:nvSpPr>
            <p:spPr bwMode="auto">
              <a:xfrm>
                <a:off x="3435" y="3307"/>
                <a:ext cx="0" cy="324"/>
              </a:xfrm>
              <a:prstGeom prst="line">
                <a:avLst/>
              </a:prstGeom>
              <a:grp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grpSp>
      </p:grpSp>
      <p:sp>
        <p:nvSpPr>
          <p:cNvPr id="11" name="TextBox 179"/>
          <p:cNvSpPr txBox="1">
            <a:spLocks noChangeArrowheads="1"/>
          </p:cNvSpPr>
          <p:nvPr/>
        </p:nvSpPr>
        <p:spPr bwMode="auto">
          <a:xfrm>
            <a:off x="722758" y="1787754"/>
            <a:ext cx="736099" cy="369332"/>
          </a:xfrm>
          <a:prstGeom prst="rect">
            <a:avLst/>
          </a:prstGeom>
          <a:noFill/>
          <a:ln w="9525">
            <a:noFill/>
            <a:miter lim="800000"/>
            <a:headEnd/>
            <a:tailEnd/>
          </a:ln>
        </p:spPr>
        <p:txBody>
          <a:bodyPr wrap="none">
            <a:spAutoFit/>
          </a:bodyPr>
          <a:lstStyle/>
          <a:p>
            <a:r>
              <a:rPr lang="en-US" dirty="0">
                <a:solidFill>
                  <a:schemeClr val="accent6"/>
                </a:solidFill>
                <a:latin typeface="Arial" charset="0"/>
              </a:rPr>
              <a:t>LABs</a:t>
            </a:r>
          </a:p>
        </p:txBody>
      </p:sp>
      <p:cxnSp>
        <p:nvCxnSpPr>
          <p:cNvPr id="12" name="Straight Arrow Connector 181"/>
          <p:cNvCxnSpPr>
            <a:cxnSpLocks noChangeShapeType="1"/>
            <a:stCxn id="11" idx="3"/>
          </p:cNvCxnSpPr>
          <p:nvPr/>
        </p:nvCxnSpPr>
        <p:spPr bwMode="auto">
          <a:xfrm flipV="1">
            <a:off x="1458857" y="1359136"/>
            <a:ext cx="981576" cy="613284"/>
          </a:xfrm>
          <a:prstGeom prst="straightConnector1">
            <a:avLst/>
          </a:prstGeom>
          <a:noFill/>
          <a:ln w="25400">
            <a:solidFill>
              <a:schemeClr val="accent1"/>
            </a:solidFill>
            <a:round/>
            <a:headEnd/>
            <a:tailEnd type="triangle" w="med" len="med"/>
          </a:ln>
        </p:spPr>
      </p:cxnSp>
      <p:cxnSp>
        <p:nvCxnSpPr>
          <p:cNvPr id="13" name="Straight Arrow Connector 183"/>
          <p:cNvCxnSpPr>
            <a:cxnSpLocks noChangeShapeType="1"/>
            <a:stCxn id="11" idx="3"/>
          </p:cNvCxnSpPr>
          <p:nvPr/>
        </p:nvCxnSpPr>
        <p:spPr bwMode="auto">
          <a:xfrm flipV="1">
            <a:off x="1458857" y="1679811"/>
            <a:ext cx="924426" cy="292609"/>
          </a:xfrm>
          <a:prstGeom prst="straightConnector1">
            <a:avLst/>
          </a:prstGeom>
          <a:noFill/>
          <a:ln w="25400">
            <a:solidFill>
              <a:schemeClr val="accent1"/>
            </a:solidFill>
            <a:round/>
            <a:headEnd/>
            <a:tailEnd type="triangle" w="med" len="med"/>
          </a:ln>
        </p:spPr>
      </p:cxnSp>
      <p:cxnSp>
        <p:nvCxnSpPr>
          <p:cNvPr id="14" name="Straight Arrow Connector 185"/>
          <p:cNvCxnSpPr>
            <a:cxnSpLocks noChangeShapeType="1"/>
            <a:stCxn id="11" idx="3"/>
          </p:cNvCxnSpPr>
          <p:nvPr/>
        </p:nvCxnSpPr>
        <p:spPr bwMode="auto">
          <a:xfrm>
            <a:off x="1458857" y="1972420"/>
            <a:ext cx="924426" cy="101087"/>
          </a:xfrm>
          <a:prstGeom prst="straightConnector1">
            <a:avLst/>
          </a:prstGeom>
          <a:noFill/>
          <a:ln w="25400">
            <a:solidFill>
              <a:schemeClr val="accent1"/>
            </a:solidFill>
            <a:round/>
            <a:headEnd/>
            <a:tailEnd type="triangle" w="med" len="med"/>
          </a:ln>
        </p:spPr>
      </p:cxnSp>
      <p:sp>
        <p:nvSpPr>
          <p:cNvPr id="15" name="TextBox 189"/>
          <p:cNvSpPr txBox="1">
            <a:spLocks noChangeArrowheads="1"/>
          </p:cNvSpPr>
          <p:nvPr/>
        </p:nvSpPr>
        <p:spPr bwMode="auto">
          <a:xfrm>
            <a:off x="6971157" y="2549468"/>
            <a:ext cx="1295400" cy="584775"/>
          </a:xfrm>
          <a:prstGeom prst="rect">
            <a:avLst/>
          </a:prstGeom>
          <a:noFill/>
          <a:ln w="9525">
            <a:noFill/>
            <a:miter lim="800000"/>
            <a:headEnd/>
            <a:tailEnd/>
          </a:ln>
        </p:spPr>
        <p:txBody>
          <a:bodyPr anchor="ctr">
            <a:spAutoFit/>
          </a:bodyPr>
          <a:lstStyle/>
          <a:p>
            <a:pPr algn="ctr"/>
            <a:r>
              <a:rPr lang="en-US" sz="1600" dirty="0">
                <a:solidFill>
                  <a:schemeClr val="accent6"/>
                </a:solidFill>
                <a:latin typeface="Arial" charset="0"/>
              </a:rPr>
              <a:t>Row interconnect</a:t>
            </a:r>
          </a:p>
        </p:txBody>
      </p:sp>
      <p:cxnSp>
        <p:nvCxnSpPr>
          <p:cNvPr id="16" name="Straight Arrow Connector 190"/>
          <p:cNvCxnSpPr>
            <a:cxnSpLocks noChangeShapeType="1"/>
          </p:cNvCxnSpPr>
          <p:nvPr/>
        </p:nvCxnSpPr>
        <p:spPr bwMode="auto">
          <a:xfrm rot="10800000">
            <a:off x="6545708" y="2278294"/>
            <a:ext cx="815975" cy="454025"/>
          </a:xfrm>
          <a:prstGeom prst="straightConnector1">
            <a:avLst/>
          </a:prstGeom>
          <a:noFill/>
          <a:ln w="25400">
            <a:solidFill>
              <a:schemeClr val="accent1"/>
            </a:solidFill>
            <a:round/>
            <a:headEnd/>
            <a:tailEnd type="triangle" w="med" len="med"/>
          </a:ln>
        </p:spPr>
      </p:cxnSp>
      <p:cxnSp>
        <p:nvCxnSpPr>
          <p:cNvPr id="17" name="Straight Arrow Connector 193"/>
          <p:cNvCxnSpPr>
            <a:cxnSpLocks noChangeShapeType="1"/>
          </p:cNvCxnSpPr>
          <p:nvPr/>
        </p:nvCxnSpPr>
        <p:spPr bwMode="auto">
          <a:xfrm rot="10800000">
            <a:off x="6496496" y="1870305"/>
            <a:ext cx="865187" cy="846139"/>
          </a:xfrm>
          <a:prstGeom prst="straightConnector1">
            <a:avLst/>
          </a:prstGeom>
          <a:noFill/>
          <a:ln w="25400">
            <a:solidFill>
              <a:schemeClr val="accent1"/>
            </a:solidFill>
            <a:round/>
            <a:headEnd/>
            <a:tailEnd type="triangle" w="med" len="med"/>
          </a:ln>
        </p:spPr>
      </p:cxnSp>
      <p:sp>
        <p:nvSpPr>
          <p:cNvPr id="18" name="TextBox 199"/>
          <p:cNvSpPr txBox="1">
            <a:spLocks noChangeArrowheads="1"/>
          </p:cNvSpPr>
          <p:nvPr/>
        </p:nvSpPr>
        <p:spPr bwMode="auto">
          <a:xfrm>
            <a:off x="646557" y="3463868"/>
            <a:ext cx="1295400" cy="584775"/>
          </a:xfrm>
          <a:prstGeom prst="rect">
            <a:avLst/>
          </a:prstGeom>
          <a:noFill/>
          <a:ln w="9525">
            <a:noFill/>
            <a:miter lim="800000"/>
            <a:headEnd/>
            <a:tailEnd/>
          </a:ln>
        </p:spPr>
        <p:txBody>
          <a:bodyPr anchor="ctr">
            <a:spAutoFit/>
          </a:bodyPr>
          <a:lstStyle/>
          <a:p>
            <a:pPr algn="ctr"/>
            <a:r>
              <a:rPr lang="en-US" sz="1600" dirty="0">
                <a:solidFill>
                  <a:schemeClr val="accent6"/>
                </a:solidFill>
                <a:latin typeface="Arial" charset="0"/>
              </a:rPr>
              <a:t>Column interconnect</a:t>
            </a:r>
          </a:p>
        </p:txBody>
      </p:sp>
      <p:cxnSp>
        <p:nvCxnSpPr>
          <p:cNvPr id="20" name="Straight Arrow Connector 200"/>
          <p:cNvCxnSpPr>
            <a:cxnSpLocks noChangeShapeType="1"/>
            <a:stCxn id="18" idx="3"/>
          </p:cNvCxnSpPr>
          <p:nvPr/>
        </p:nvCxnSpPr>
        <p:spPr bwMode="auto">
          <a:xfrm>
            <a:off x="1941957" y="3756256"/>
            <a:ext cx="838200" cy="88900"/>
          </a:xfrm>
          <a:prstGeom prst="straightConnector1">
            <a:avLst/>
          </a:prstGeom>
          <a:noFill/>
          <a:ln w="25400">
            <a:solidFill>
              <a:schemeClr val="accent1"/>
            </a:solidFill>
            <a:round/>
            <a:headEnd/>
            <a:tailEnd type="triangle" w="med" len="med"/>
          </a:ln>
        </p:spPr>
      </p:cxnSp>
      <p:cxnSp>
        <p:nvCxnSpPr>
          <p:cNvPr id="21" name="Straight Arrow Connector 203"/>
          <p:cNvCxnSpPr>
            <a:cxnSpLocks noChangeShapeType="1"/>
            <a:stCxn id="18" idx="3"/>
          </p:cNvCxnSpPr>
          <p:nvPr/>
        </p:nvCxnSpPr>
        <p:spPr bwMode="auto">
          <a:xfrm flipV="1">
            <a:off x="1941957" y="3464158"/>
            <a:ext cx="1295400" cy="292098"/>
          </a:xfrm>
          <a:prstGeom prst="straightConnector1">
            <a:avLst/>
          </a:prstGeom>
          <a:noFill/>
          <a:ln w="25400">
            <a:solidFill>
              <a:schemeClr val="accent1"/>
            </a:solidFill>
            <a:round/>
            <a:headEnd/>
            <a:tailEnd type="triangle" w="med" len="med"/>
          </a:ln>
        </p:spPr>
      </p:cxnSp>
      <p:sp>
        <p:nvSpPr>
          <p:cNvPr id="22" name="TextBox 206"/>
          <p:cNvSpPr txBox="1">
            <a:spLocks noChangeArrowheads="1"/>
          </p:cNvSpPr>
          <p:nvPr/>
        </p:nvSpPr>
        <p:spPr bwMode="auto">
          <a:xfrm>
            <a:off x="6971157" y="3540068"/>
            <a:ext cx="1524000" cy="584775"/>
          </a:xfrm>
          <a:prstGeom prst="rect">
            <a:avLst/>
          </a:prstGeom>
          <a:noFill/>
          <a:ln w="9525">
            <a:noFill/>
            <a:miter lim="800000"/>
            <a:headEnd/>
            <a:tailEnd/>
          </a:ln>
        </p:spPr>
        <p:txBody>
          <a:bodyPr anchor="ctr">
            <a:spAutoFit/>
          </a:bodyPr>
          <a:lstStyle/>
          <a:p>
            <a:pPr algn="ctr"/>
            <a:r>
              <a:rPr lang="en-US" sz="1600" dirty="0">
                <a:solidFill>
                  <a:schemeClr val="accent6"/>
                </a:solidFill>
                <a:latin typeface="Arial" charset="0"/>
              </a:rPr>
              <a:t>Segmented interconnects</a:t>
            </a:r>
          </a:p>
        </p:txBody>
      </p:sp>
      <p:sp>
        <p:nvSpPr>
          <p:cNvPr id="23" name="Rectangle 207"/>
          <p:cNvSpPr>
            <a:spLocks noChangeArrowheads="1"/>
          </p:cNvSpPr>
          <p:nvPr/>
        </p:nvSpPr>
        <p:spPr bwMode="auto">
          <a:xfrm>
            <a:off x="4182863" y="2691591"/>
            <a:ext cx="2327312" cy="1607031"/>
          </a:xfrm>
          <a:prstGeom prst="rect">
            <a:avLst/>
          </a:prstGeom>
          <a:noFill/>
          <a:ln w="38100" cmpd="sng">
            <a:solidFill>
              <a:schemeClr val="accent1"/>
            </a:solidFill>
            <a:round/>
            <a:headEnd/>
            <a:tailEnd/>
          </a:ln>
        </p:spPr>
        <p:txBody>
          <a:bodyPr/>
          <a:lstStyle/>
          <a:p>
            <a:endParaRPr lang="en-US" sz="3400" dirty="0">
              <a:solidFill>
                <a:schemeClr val="accent6"/>
              </a:solidFill>
            </a:endParaRPr>
          </a:p>
        </p:txBody>
      </p:sp>
      <p:cxnSp>
        <p:nvCxnSpPr>
          <p:cNvPr id="24" name="Straight Arrow Connector 208"/>
          <p:cNvCxnSpPr>
            <a:cxnSpLocks noChangeShapeType="1"/>
          </p:cNvCxnSpPr>
          <p:nvPr/>
        </p:nvCxnSpPr>
        <p:spPr bwMode="auto">
          <a:xfrm flipH="1">
            <a:off x="6545708" y="3814993"/>
            <a:ext cx="619126" cy="39522"/>
          </a:xfrm>
          <a:prstGeom prst="straightConnector1">
            <a:avLst/>
          </a:prstGeom>
          <a:noFill/>
          <a:ln w="25400">
            <a:solidFill>
              <a:schemeClr val="accent1"/>
            </a:solidFill>
            <a:round/>
            <a:headEnd/>
            <a:tailEnd type="triangle" w="lg" len="med"/>
          </a:ln>
        </p:spPr>
      </p:cxnSp>
      <p:sp>
        <p:nvSpPr>
          <p:cNvPr id="113" name="Line 84"/>
          <p:cNvSpPr>
            <a:spLocks noChangeShapeType="1"/>
          </p:cNvSpPr>
          <p:nvPr/>
        </p:nvSpPr>
        <p:spPr bwMode="auto">
          <a:xfrm rot="5400000" flipV="1">
            <a:off x="4421474" y="-249596"/>
            <a:ext cx="0" cy="4249797"/>
          </a:xfrm>
          <a:prstGeom prst="line">
            <a:avLst/>
          </a:prstGeom>
          <a:solidFill>
            <a:schemeClr val="accent4"/>
          </a:solidFill>
          <a:ln w="28575">
            <a:solidFill>
              <a:schemeClr val="bg2"/>
            </a:solidFill>
            <a:round/>
            <a:headEnd/>
            <a:tailEnd/>
          </a:ln>
        </p:spPr>
        <p:txBody>
          <a:bodyPr wrap="none" anchor="ctr"/>
          <a:lstStyle/>
          <a:p>
            <a:pPr>
              <a:defRPr/>
            </a:pPr>
            <a:endParaRPr lang="en-US" kern="0" dirty="0">
              <a:solidFill>
                <a:schemeClr val="accent6"/>
              </a:solidFill>
              <a:latin typeface="Times New Roman" pitchFamily="-65" charset="0"/>
              <a:ea typeface="ヒラギノ明朝 ProN W3" pitchFamily="-65" charset="-128"/>
              <a:cs typeface="ヒラギノ明朝 ProN W3" pitchFamily="-65" charset="-128"/>
              <a:sym typeface="Times New Roman" pitchFamily="-65" charset="0"/>
            </a:endParaRPr>
          </a:p>
        </p:txBody>
      </p:sp>
      <p:cxnSp>
        <p:nvCxnSpPr>
          <p:cNvPr id="114" name="Straight Connector 113"/>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706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9493"/>
            <a:ext cx="8229600" cy="868680"/>
          </a:xfrm>
        </p:spPr>
        <p:txBody>
          <a:bodyPr/>
          <a:lstStyle/>
          <a:p>
            <a:r>
              <a:rPr lang="en-US" sz="5400" dirty="0">
                <a:solidFill>
                  <a:schemeClr val="accent6"/>
                </a:solidFill>
              </a:rPr>
              <a:t>How its Programmed</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13</a:t>
            </a:fld>
            <a:endParaRPr lang="en-US" dirty="0">
              <a:solidFill>
                <a:srgbClr val="FFFFFF"/>
              </a:solidFill>
              <a:latin typeface="Intel Clear Light" panose="020B0404020203020204" pitchFamily="34" charset="0"/>
              <a:cs typeface="Neo Sans Intel Light"/>
            </a:endParaRPr>
          </a:p>
        </p:txBody>
      </p:sp>
      <p:pic>
        <p:nvPicPr>
          <p:cNvPr id="3" name="Picture 2"/>
          <p:cNvPicPr>
            <a:picLocks noChangeAspect="1"/>
          </p:cNvPicPr>
          <p:nvPr/>
        </p:nvPicPr>
        <p:blipFill>
          <a:blip r:embed="rId3"/>
          <a:stretch>
            <a:fillRect/>
          </a:stretch>
        </p:blipFill>
        <p:spPr>
          <a:xfrm>
            <a:off x="405455" y="1574941"/>
            <a:ext cx="4981575" cy="2447925"/>
          </a:xfrm>
          <a:prstGeom prst="rect">
            <a:avLst/>
          </a:prstGeom>
          <a:ln w="38100">
            <a:solidFill>
              <a:schemeClr val="accent4"/>
            </a:solidFill>
          </a:ln>
        </p:spPr>
      </p:pic>
      <p:sp>
        <p:nvSpPr>
          <p:cNvPr id="114" name="TextBox 199"/>
          <p:cNvSpPr txBox="1">
            <a:spLocks noChangeArrowheads="1"/>
          </p:cNvSpPr>
          <p:nvPr/>
        </p:nvSpPr>
        <p:spPr bwMode="auto">
          <a:xfrm>
            <a:off x="405455" y="1127143"/>
            <a:ext cx="4981575" cy="338554"/>
          </a:xfrm>
          <a:prstGeom prst="rect">
            <a:avLst/>
          </a:prstGeom>
          <a:noFill/>
          <a:ln w="9525">
            <a:noFill/>
            <a:miter lim="800000"/>
            <a:headEnd/>
            <a:tailEnd/>
          </a:ln>
        </p:spPr>
        <p:txBody>
          <a:bodyPr wrap="square" anchor="ctr">
            <a:spAutoFit/>
          </a:bodyPr>
          <a:lstStyle/>
          <a:p>
            <a:pPr algn="ctr"/>
            <a:r>
              <a:rPr lang="en-US" sz="1600" b="1" dirty="0">
                <a:solidFill>
                  <a:schemeClr val="accent4"/>
                </a:solidFill>
                <a:latin typeface="Arial" charset="0"/>
              </a:rPr>
              <a:t>Row/Column Interconnect Junction</a:t>
            </a:r>
          </a:p>
        </p:txBody>
      </p:sp>
      <p:sp>
        <p:nvSpPr>
          <p:cNvPr id="4" name="TextBox 3"/>
          <p:cNvSpPr txBox="1"/>
          <p:nvPr/>
        </p:nvSpPr>
        <p:spPr>
          <a:xfrm>
            <a:off x="5659051" y="1785421"/>
            <a:ext cx="3208149" cy="1983783"/>
          </a:xfrm>
          <a:prstGeom prst="rect">
            <a:avLst/>
          </a:prstGeom>
          <a:solidFill>
            <a:schemeClr val="tx2">
              <a:alpha val="60000"/>
            </a:schemeClr>
          </a:solidFill>
        </p:spPr>
        <p:txBody>
          <a:bodyPr vert="horz" wrap="square" lIns="91440" tIns="0" rIns="0" bIns="0" rtlCol="0" anchor="ctr">
            <a:noAutofit/>
          </a:bodyPr>
          <a:lstStyle/>
          <a:p>
            <a:pPr defTabSz="685800">
              <a:spcBef>
                <a:spcPts val="1350"/>
              </a:spcBef>
            </a:pPr>
            <a:r>
              <a:rPr lang="en-US" sz="1200" dirty="0">
                <a:solidFill>
                  <a:schemeClr val="bg2"/>
                </a:solidFill>
              </a:rPr>
              <a:t>Programming info stored in a external non-volatile device</a:t>
            </a:r>
          </a:p>
          <a:p>
            <a:pPr marL="628650" lvl="1" indent="-171450" defTabSz="685800">
              <a:spcBef>
                <a:spcPts val="1350"/>
              </a:spcBef>
              <a:buFont typeface="Arial" panose="020B0604020202020204" pitchFamily="34" charset="0"/>
              <a:buChar char="•"/>
            </a:pPr>
            <a:r>
              <a:rPr lang="en-US" sz="1200" dirty="0">
                <a:solidFill>
                  <a:schemeClr val="bg2"/>
                </a:solidFill>
              </a:rPr>
              <a:t>Active: programmed automatically at power-on</a:t>
            </a:r>
          </a:p>
          <a:p>
            <a:pPr marL="628650" lvl="1" indent="-171450" defTabSz="685800">
              <a:spcBef>
                <a:spcPts val="1350"/>
              </a:spcBef>
              <a:buFont typeface="Arial" panose="020B0604020202020204" pitchFamily="34" charset="0"/>
              <a:buChar char="•"/>
            </a:pPr>
            <a:r>
              <a:rPr lang="en-US" sz="1200" dirty="0">
                <a:solidFill>
                  <a:schemeClr val="bg2"/>
                </a:solidFill>
              </a:rPr>
              <a:t>Passive: Intelligent host (CPU) controls programming</a:t>
            </a:r>
            <a:endParaRPr lang="en-US" dirty="0">
              <a:solidFill>
                <a:schemeClr val="bg2"/>
              </a:solidFill>
            </a:endParaRPr>
          </a:p>
        </p:txBody>
      </p:sp>
      <p:cxnSp>
        <p:nvCxnSpPr>
          <p:cNvPr id="9" name="Straight Connector 8"/>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76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6006"/>
            <a:ext cx="8229600" cy="868680"/>
          </a:xfrm>
        </p:spPr>
        <p:txBody>
          <a:bodyPr/>
          <a:lstStyle/>
          <a:p>
            <a:r>
              <a:rPr lang="en-US" sz="5400" dirty="0">
                <a:solidFill>
                  <a:schemeClr val="accent6"/>
                </a:solidFill>
              </a:rPr>
              <a:t>Modern FPGAs</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14</a:t>
            </a:fld>
            <a:endParaRPr lang="en-US" dirty="0">
              <a:solidFill>
                <a:srgbClr val="FFFFFF"/>
              </a:solidFill>
              <a:latin typeface="Intel Clear Light" panose="020B0404020203020204" pitchFamily="34" charset="0"/>
              <a:cs typeface="Neo Sans Intel Light"/>
            </a:endParaRPr>
          </a:p>
        </p:txBody>
      </p:sp>
      <p:pic>
        <p:nvPicPr>
          <p:cNvPr id="5122" name="Picture 2" descr="https://www.altera.com/content/dam/altera-www/global/en_US/images/devices/fpga/cyclone-v-fpgas/images/cvfloorpla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49" y="1083920"/>
            <a:ext cx="6496050" cy="3486151"/>
          </a:xfrm>
          <a:prstGeom prst="rect">
            <a:avLst/>
          </a:prstGeom>
          <a:noFill/>
          <a:ln w="38100">
            <a:solidFill>
              <a:schemeClr val="accent4"/>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423316" y="4791317"/>
            <a:ext cx="9082080" cy="261610"/>
          </a:xfrm>
          <a:prstGeom prst="rect">
            <a:avLst/>
          </a:prstGeom>
        </p:spPr>
        <p:txBody>
          <a:bodyPr wrap="square">
            <a:spAutoFit/>
          </a:bodyPr>
          <a:lstStyle/>
          <a:p>
            <a:pPr algn="ctr"/>
            <a:r>
              <a:rPr lang="en-US" sz="1050" dirty="0">
                <a:solidFill>
                  <a:schemeClr val="bg1"/>
                </a:solidFill>
              </a:rPr>
              <a:t>Source: https://www.altera.com/products/fpga/cyclone-series/cyclone-v/features.html</a:t>
            </a:r>
          </a:p>
        </p:txBody>
      </p:sp>
      <p:cxnSp>
        <p:nvCxnSpPr>
          <p:cNvPr id="7" name="Straight Connector 6"/>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184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2" y="24481"/>
            <a:ext cx="8229600" cy="44705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Describing FPGAS</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15</a:t>
            </a:fld>
            <a:endParaRPr lang="en-US" dirty="0">
              <a:solidFill>
                <a:prstClr val="white"/>
              </a:solidFill>
            </a:endParaRPr>
          </a:p>
        </p:txBody>
      </p:sp>
      <p:sp>
        <p:nvSpPr>
          <p:cNvPr id="4" name="Content Placeholder 3"/>
          <p:cNvSpPr>
            <a:spLocks noGrp="1"/>
          </p:cNvSpPr>
          <p:nvPr>
            <p:ph sz="quarter" idx="11"/>
          </p:nvPr>
        </p:nvSpPr>
        <p:spPr>
          <a:xfrm>
            <a:off x="455613" y="997526"/>
            <a:ext cx="6377940" cy="3467931"/>
          </a:xfrm>
        </p:spPr>
        <p:txBody>
          <a:bodyPr/>
          <a:lstStyle/>
          <a:p>
            <a:pPr lvl="1"/>
            <a:r>
              <a:rPr lang="en-US" sz="1500" dirty="0">
                <a:solidFill>
                  <a:schemeClr val="accent1"/>
                </a:solidFill>
              </a:rPr>
              <a:t>Schematics</a:t>
            </a:r>
          </a:p>
          <a:p>
            <a:pPr lvl="1"/>
            <a:r>
              <a:rPr lang="en-US" sz="1500" dirty="0">
                <a:solidFill>
                  <a:schemeClr val="accent1"/>
                </a:solidFill>
              </a:rPr>
              <a:t>System Integration Tools – predefined blocks</a:t>
            </a:r>
          </a:p>
          <a:p>
            <a:pPr lvl="1"/>
            <a:r>
              <a:rPr lang="en-US" sz="1500" dirty="0">
                <a:solidFill>
                  <a:schemeClr val="accent1"/>
                </a:solidFill>
              </a:rPr>
              <a:t>Hardware Description Languages (HDLs)</a:t>
            </a:r>
          </a:p>
          <a:p>
            <a:pPr lvl="2"/>
            <a:r>
              <a:rPr lang="en-US" sz="1500" dirty="0">
                <a:solidFill>
                  <a:schemeClr val="accent1"/>
                </a:solidFill>
              </a:rPr>
              <a:t>Verilog, VHDL are most popular</a:t>
            </a:r>
          </a:p>
          <a:p>
            <a:pPr lvl="1"/>
            <a:r>
              <a:rPr lang="en-US" sz="1500" dirty="0">
                <a:solidFill>
                  <a:schemeClr val="accent1"/>
                </a:solidFill>
              </a:rPr>
              <a:t>Other high level languages</a:t>
            </a:r>
          </a:p>
          <a:p>
            <a:pPr lvl="2"/>
            <a:r>
              <a:rPr lang="en-US" sz="1500" dirty="0">
                <a:solidFill>
                  <a:schemeClr val="accent1"/>
                </a:solidFill>
              </a:rPr>
              <a:t>“HLS”</a:t>
            </a:r>
          </a:p>
          <a:p>
            <a:pPr lvl="2"/>
            <a:r>
              <a:rPr lang="en-US" sz="1500" dirty="0">
                <a:solidFill>
                  <a:schemeClr val="accent1"/>
                </a:solidFill>
              </a:rPr>
              <a:t>OpenCL</a:t>
            </a:r>
          </a:p>
          <a:p>
            <a:pPr lvl="2"/>
            <a:r>
              <a:rPr lang="en-US" sz="1500" dirty="0">
                <a:solidFill>
                  <a:schemeClr val="accent1"/>
                </a:solidFill>
              </a:rPr>
              <a:t>Data Parallel C++</a:t>
            </a:r>
          </a:p>
          <a:p>
            <a:pPr lvl="1"/>
            <a:endParaRPr lang="en-US" sz="1500" dirty="0">
              <a:solidFill>
                <a:schemeClr val="accent1"/>
              </a:solidFill>
            </a:endParaRPr>
          </a:p>
        </p:txBody>
      </p:sp>
      <p:grpSp>
        <p:nvGrpSpPr>
          <p:cNvPr id="11" name="Group 10">
            <a:extLst>
              <a:ext uri="{FF2B5EF4-FFF2-40B4-BE49-F238E27FC236}">
                <a16:creationId xmlns:a16="http://schemas.microsoft.com/office/drawing/2014/main" id="{3B965896-3789-48AD-A20B-98F695148E20}"/>
              </a:ext>
            </a:extLst>
          </p:cNvPr>
          <p:cNvGrpSpPr/>
          <p:nvPr/>
        </p:nvGrpSpPr>
        <p:grpSpPr>
          <a:xfrm>
            <a:off x="5901030" y="2975410"/>
            <a:ext cx="3047772" cy="1492507"/>
            <a:chOff x="1448552" y="2741509"/>
            <a:chExt cx="3893222" cy="1814513"/>
          </a:xfrm>
        </p:grpSpPr>
        <p:pic>
          <p:nvPicPr>
            <p:cNvPr id="6146" name="Picture 2" descr="https://inst.eecs.berkeley.edu/~ee127a/book/login/Images/gp_dig_ckt_ex_ga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511" y="2741509"/>
              <a:ext cx="3479006" cy="1814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48552" y="2759554"/>
              <a:ext cx="296876" cy="300082"/>
            </a:xfrm>
            <a:prstGeom prst="rect">
              <a:avLst/>
            </a:prstGeom>
            <a:noFill/>
          </p:spPr>
          <p:txBody>
            <a:bodyPr wrap="none" rtlCol="0">
              <a:spAutoFit/>
            </a:bodyPr>
            <a:lstStyle/>
            <a:p>
              <a:r>
                <a:rPr lang="en-US" sz="1350" dirty="0">
                  <a:solidFill>
                    <a:prstClr val="black"/>
                  </a:solidFill>
                </a:rPr>
                <a:t>A</a:t>
              </a:r>
            </a:p>
          </p:txBody>
        </p:sp>
        <p:sp>
          <p:nvSpPr>
            <p:cNvPr id="7" name="TextBox 6"/>
            <p:cNvSpPr txBox="1"/>
            <p:nvPr/>
          </p:nvSpPr>
          <p:spPr>
            <a:xfrm>
              <a:off x="1448552" y="3407860"/>
              <a:ext cx="292068" cy="300082"/>
            </a:xfrm>
            <a:prstGeom prst="rect">
              <a:avLst/>
            </a:prstGeom>
            <a:noFill/>
          </p:spPr>
          <p:txBody>
            <a:bodyPr wrap="none" rtlCol="0">
              <a:spAutoFit/>
            </a:bodyPr>
            <a:lstStyle/>
            <a:p>
              <a:r>
                <a:rPr lang="en-US" sz="1350" dirty="0">
                  <a:solidFill>
                    <a:prstClr val="black"/>
                  </a:solidFill>
                </a:rPr>
                <a:t>B</a:t>
              </a:r>
            </a:p>
          </p:txBody>
        </p:sp>
        <p:sp>
          <p:nvSpPr>
            <p:cNvPr id="8" name="TextBox 7"/>
            <p:cNvSpPr txBox="1"/>
            <p:nvPr/>
          </p:nvSpPr>
          <p:spPr>
            <a:xfrm>
              <a:off x="1448552" y="4056166"/>
              <a:ext cx="293670" cy="300082"/>
            </a:xfrm>
            <a:prstGeom prst="rect">
              <a:avLst/>
            </a:prstGeom>
            <a:noFill/>
          </p:spPr>
          <p:txBody>
            <a:bodyPr wrap="none" rtlCol="0">
              <a:spAutoFit/>
            </a:bodyPr>
            <a:lstStyle/>
            <a:p>
              <a:r>
                <a:rPr lang="en-US" sz="1350" dirty="0">
                  <a:solidFill>
                    <a:prstClr val="black"/>
                  </a:solidFill>
                </a:rPr>
                <a:t>C</a:t>
              </a:r>
            </a:p>
          </p:txBody>
        </p:sp>
        <p:sp>
          <p:nvSpPr>
            <p:cNvPr id="9" name="TextBox 8"/>
            <p:cNvSpPr txBox="1"/>
            <p:nvPr/>
          </p:nvSpPr>
          <p:spPr>
            <a:xfrm>
              <a:off x="5042484" y="3036553"/>
              <a:ext cx="290464" cy="300082"/>
            </a:xfrm>
            <a:prstGeom prst="rect">
              <a:avLst/>
            </a:prstGeom>
            <a:noFill/>
          </p:spPr>
          <p:txBody>
            <a:bodyPr wrap="none" rtlCol="0">
              <a:spAutoFit/>
            </a:bodyPr>
            <a:lstStyle/>
            <a:p>
              <a:r>
                <a:rPr lang="en-US" sz="1350" dirty="0">
                  <a:solidFill>
                    <a:prstClr val="black"/>
                  </a:solidFill>
                </a:rPr>
                <a:t>Y</a:t>
              </a:r>
            </a:p>
          </p:txBody>
        </p:sp>
        <p:sp>
          <p:nvSpPr>
            <p:cNvPr id="10" name="TextBox 9"/>
            <p:cNvSpPr txBox="1"/>
            <p:nvPr/>
          </p:nvSpPr>
          <p:spPr>
            <a:xfrm>
              <a:off x="5054516" y="3684859"/>
              <a:ext cx="287258" cy="300082"/>
            </a:xfrm>
            <a:prstGeom prst="rect">
              <a:avLst/>
            </a:prstGeom>
            <a:noFill/>
          </p:spPr>
          <p:txBody>
            <a:bodyPr wrap="none" rtlCol="0">
              <a:spAutoFit/>
            </a:bodyPr>
            <a:lstStyle/>
            <a:p>
              <a:r>
                <a:rPr lang="en-US" sz="1350" dirty="0">
                  <a:solidFill>
                    <a:prstClr val="black"/>
                  </a:solidFill>
                </a:rPr>
                <a:t>Z</a:t>
              </a:r>
            </a:p>
          </p:txBody>
        </p:sp>
      </p:grpSp>
      <p:sp>
        <p:nvSpPr>
          <p:cNvPr id="6" name="TextBox 5"/>
          <p:cNvSpPr txBox="1"/>
          <p:nvPr/>
        </p:nvSpPr>
        <p:spPr>
          <a:xfrm>
            <a:off x="765998" y="3838948"/>
            <a:ext cx="3576620" cy="507831"/>
          </a:xfrm>
          <a:prstGeom prst="rect">
            <a:avLst/>
          </a:prstGeom>
          <a:noFill/>
        </p:spPr>
        <p:txBody>
          <a:bodyPr wrap="none" rtlCol="0">
            <a:spAutoFit/>
          </a:bodyPr>
          <a:lstStyle/>
          <a:p>
            <a:r>
              <a:rPr lang="en-US" sz="1350" dirty="0">
                <a:solidFill>
                  <a:prstClr val="black"/>
                </a:solidFill>
              </a:rPr>
              <a:t>Y = ~(~(~A | (A&amp;B&amp;C)));</a:t>
            </a:r>
          </a:p>
          <a:p>
            <a:r>
              <a:rPr lang="en-US" sz="1350" dirty="0">
                <a:solidFill>
                  <a:prstClr val="black"/>
                </a:solidFill>
              </a:rPr>
              <a:t>Z = (~(~A | (A&amp;B&amp;C))) &amp; ((A&amp;B&amp;C) | ~C) &amp; ~C);</a:t>
            </a:r>
          </a:p>
        </p:txBody>
      </p:sp>
      <p:cxnSp>
        <p:nvCxnSpPr>
          <p:cNvPr id="12" name="Straight Connector 11"/>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3" name="Picture 12">
            <a:extLst>
              <a:ext uri="{FF2B5EF4-FFF2-40B4-BE49-F238E27FC236}">
                <a16:creationId xmlns:a16="http://schemas.microsoft.com/office/drawing/2014/main" id="{A22F9724-EB2A-4AD4-8CE8-C5BAC32EF7DA}"/>
              </a:ext>
            </a:extLst>
          </p:cNvPr>
          <p:cNvPicPr>
            <a:picLocks noChangeAspect="1"/>
          </p:cNvPicPr>
          <p:nvPr/>
        </p:nvPicPr>
        <p:blipFill>
          <a:blip r:embed="rId4"/>
          <a:stretch>
            <a:fillRect/>
          </a:stretch>
        </p:blipFill>
        <p:spPr>
          <a:xfrm>
            <a:off x="5930691" y="402345"/>
            <a:ext cx="2862962" cy="1807548"/>
          </a:xfrm>
          <a:prstGeom prst="rect">
            <a:avLst/>
          </a:prstGeom>
        </p:spPr>
      </p:pic>
      <p:pic>
        <p:nvPicPr>
          <p:cNvPr id="14" name="Picture 13">
            <a:extLst>
              <a:ext uri="{FF2B5EF4-FFF2-40B4-BE49-F238E27FC236}">
                <a16:creationId xmlns:a16="http://schemas.microsoft.com/office/drawing/2014/main" id="{D7F5446F-58CB-4842-9197-491EC6AFE655}"/>
              </a:ext>
            </a:extLst>
          </p:cNvPr>
          <p:cNvPicPr>
            <a:picLocks noChangeAspect="1"/>
          </p:cNvPicPr>
          <p:nvPr/>
        </p:nvPicPr>
        <p:blipFill>
          <a:blip r:embed="rId5"/>
          <a:stretch>
            <a:fillRect/>
          </a:stretch>
        </p:blipFill>
        <p:spPr>
          <a:xfrm>
            <a:off x="3211824" y="2190154"/>
            <a:ext cx="2365218" cy="1600197"/>
          </a:xfrm>
          <a:prstGeom prst="rect">
            <a:avLst/>
          </a:prstGeom>
        </p:spPr>
      </p:pic>
    </p:spTree>
    <p:extLst>
      <p:ext uri="{BB962C8B-B14F-4D97-AF65-F5344CB8AC3E}">
        <p14:creationId xmlns:p14="http://schemas.microsoft.com/office/powerpoint/2010/main" val="59083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2" y="0"/>
            <a:ext cx="82296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What is IP (INTELLECTUAL PROPERTY)?</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16</a:t>
            </a:fld>
            <a:endParaRPr lang="en-US" dirty="0">
              <a:solidFill>
                <a:prstClr val="white"/>
              </a:solidFill>
            </a:endParaRPr>
          </a:p>
        </p:txBody>
      </p:sp>
      <p:sp>
        <p:nvSpPr>
          <p:cNvPr id="4" name="Content Placeholder 3"/>
          <p:cNvSpPr>
            <a:spLocks noGrp="1"/>
          </p:cNvSpPr>
          <p:nvPr>
            <p:ph sz="quarter" idx="11"/>
          </p:nvPr>
        </p:nvSpPr>
        <p:spPr/>
        <p:txBody>
          <a:bodyPr/>
          <a:lstStyle/>
          <a:p>
            <a:pPr marL="285750" indent="-285750">
              <a:buFont typeface="Arial" panose="020B0604020202020204" pitchFamily="34" charset="0"/>
              <a:buChar char="•"/>
            </a:pPr>
            <a:r>
              <a:rPr lang="en-US" sz="2800" dirty="0"/>
              <a:t>Complex functions that Intel designs for our customers so they don’t have to design it themselves</a:t>
            </a:r>
          </a:p>
          <a:p>
            <a:pPr marL="694953" lvl="3" indent="-285750">
              <a:buFont typeface="Arial" panose="020B0604020202020204" pitchFamily="34" charset="0"/>
              <a:buChar char="•"/>
            </a:pPr>
            <a:r>
              <a:rPr lang="en-US" sz="2000" dirty="0"/>
              <a:t>Sometimes IP is free</a:t>
            </a:r>
          </a:p>
          <a:p>
            <a:pPr marL="694953" lvl="3" indent="-285750">
              <a:buFont typeface="Arial" panose="020B0604020202020204" pitchFamily="34" charset="0"/>
              <a:buChar char="•"/>
            </a:pPr>
            <a:r>
              <a:rPr lang="en-US" sz="2000" dirty="0"/>
              <a:t>The more complex stuff costs since its expensive to develop and make sure it works</a:t>
            </a:r>
          </a:p>
          <a:p>
            <a:pPr marL="285750" indent="-285750">
              <a:buFont typeface="Arial" panose="020B0604020202020204" pitchFamily="34" charset="0"/>
              <a:buChar char="•"/>
            </a:pPr>
            <a:r>
              <a:rPr lang="en-US" sz="2800" dirty="0"/>
              <a:t>Examples: Ethernet Controller, PCIe Controller, soft processor, multiplier functions, etc.</a:t>
            </a:r>
          </a:p>
        </p:txBody>
      </p:sp>
      <p:cxnSp>
        <p:nvCxnSpPr>
          <p:cNvPr id="5" name="Straight Connector 4"/>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4769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2" y="-27990"/>
            <a:ext cx="82296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Intro to Quartus</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17</a:t>
            </a:fld>
            <a:endParaRPr lang="en-US" dirty="0">
              <a:solidFill>
                <a:prstClr val="white"/>
              </a:solidFill>
            </a:endParaRPr>
          </a:p>
        </p:txBody>
      </p:sp>
      <p:sp>
        <p:nvSpPr>
          <p:cNvPr id="4" name="Content Placeholder 3"/>
          <p:cNvSpPr>
            <a:spLocks noGrp="1"/>
          </p:cNvSpPr>
          <p:nvPr>
            <p:ph sz="quarter" idx="11"/>
          </p:nvPr>
        </p:nvSpPr>
        <p:spPr>
          <a:xfrm>
            <a:off x="159682" y="951546"/>
            <a:ext cx="8755718" cy="3771900"/>
          </a:xfrm>
        </p:spPr>
        <p:txBody>
          <a:bodyPr/>
          <a:lstStyle/>
          <a:p>
            <a:pPr marL="285750" indent="-285750">
              <a:buFont typeface="Arial" panose="020B0604020202020204" pitchFamily="34" charset="0"/>
              <a:buChar char="•"/>
            </a:pPr>
            <a:r>
              <a:rPr lang="en-US" sz="1500" dirty="0"/>
              <a:t>Intel® Quartus® Prime Design Software is a tool for FPGA, SOC and CPLD design</a:t>
            </a:r>
          </a:p>
          <a:p>
            <a:pPr marL="285750" indent="-285750">
              <a:buFont typeface="Arial" panose="020B0604020202020204" pitchFamily="34" charset="0"/>
              <a:buChar char="•"/>
            </a:pPr>
            <a:r>
              <a:rPr lang="en-US" sz="1500" dirty="0"/>
              <a:t>Includes synthesis, debug, optimization, verification and simulation</a:t>
            </a:r>
          </a:p>
          <a:p>
            <a:pPr marL="285750" indent="-285750">
              <a:buFont typeface="Arial" panose="020B0604020202020204" pitchFamily="34" charset="0"/>
              <a:buChar char="•"/>
            </a:pPr>
            <a:r>
              <a:rPr lang="en-US" sz="1500" dirty="0"/>
              <a:t>Takes a description of an FPGA (schematic or HDL) and determines how the lookup tables are programmed</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265" dirty="0"/>
          </a:p>
          <a:p>
            <a:pPr marL="285750" indent="-285750">
              <a:buFont typeface="Arial" panose="020B0604020202020204" pitchFamily="34" charset="0"/>
              <a:buChar char="•"/>
            </a:pPr>
            <a:r>
              <a:rPr lang="en-US" sz="1500" dirty="0"/>
              <a:t>Many formats to program an FPGA</a:t>
            </a:r>
          </a:p>
          <a:p>
            <a:pPr lvl="4"/>
            <a:r>
              <a:rPr lang="en-US" sz="1266" dirty="0"/>
              <a:t>In this class we will use a “.sof” file (SRAM object file)</a:t>
            </a:r>
          </a:p>
          <a:p>
            <a:pPr lvl="4"/>
            <a:r>
              <a:rPr lang="en-US" sz="1266" dirty="0"/>
              <a:t>The .sof file is “volatile” and needs to be reprogrammed every time the board is restarted</a:t>
            </a:r>
          </a:p>
          <a:p>
            <a:pPr marL="0" lvl="1" indent="0">
              <a:buNone/>
            </a:pPr>
            <a:endParaRPr lang="en-US" sz="1350" dirty="0"/>
          </a:p>
        </p:txBody>
      </p:sp>
      <p:cxnSp>
        <p:nvCxnSpPr>
          <p:cNvPr id="5" name="Straight Connector 4"/>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2050" name="Picture 2" descr="https://www.altera.com/content/dam/altera-www/global/en_US/images/products/software/quartus-prime/quartus-prime-design-flow-info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573" y="2245446"/>
            <a:ext cx="5781675"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14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Rectangle 3"/>
          <p:cNvSpPr>
            <a:spLocks noGrp="1" noChangeArrowheads="1"/>
          </p:cNvSpPr>
          <p:nvPr>
            <p:ph type="title"/>
          </p:nvPr>
        </p:nvSpPr>
        <p:spPr>
          <a:xfrm>
            <a:off x="159682" y="-3592"/>
            <a:ext cx="7685454"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Quartus User Interface</a:t>
            </a:r>
            <a:endParaRPr lang="en-US" sz="5400" dirty="0">
              <a:solidFill>
                <a:schemeClr val="folHlink"/>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666628" name="Rectangle 4"/>
          <p:cNvSpPr>
            <a:spLocks noGrp="1" noChangeArrowheads="1"/>
          </p:cNvSpPr>
          <p:nvPr>
            <p:ph sz="half" idx="1"/>
          </p:nvPr>
        </p:nvSpPr>
        <p:spPr>
          <a:xfrm>
            <a:off x="223618" y="1085236"/>
            <a:ext cx="4076096" cy="3497161"/>
          </a:xfrm>
        </p:spPr>
        <p:txBody>
          <a:bodyPr/>
          <a:lstStyle/>
          <a:p>
            <a:pPr marL="171450" indent="-171450">
              <a:lnSpc>
                <a:spcPct val="90000"/>
              </a:lnSpc>
            </a:pPr>
            <a:r>
              <a:rPr lang="en-US" dirty="0"/>
              <a:t>Quartus Prime Software Main Window</a:t>
            </a:r>
          </a:p>
          <a:p>
            <a:pPr marL="381000" lvl="1" indent="-123825">
              <a:lnSpc>
                <a:spcPct val="90000"/>
              </a:lnSpc>
              <a:spcAft>
                <a:spcPct val="20000"/>
              </a:spcAft>
            </a:pPr>
            <a:r>
              <a:rPr lang="en-US" sz="1350" b="1" i="1" dirty="0"/>
              <a:t>Project Navigator</a:t>
            </a:r>
            <a:r>
              <a:rPr lang="en-US" sz="1350" b="1" dirty="0"/>
              <a:t> </a:t>
            </a:r>
            <a:r>
              <a:rPr lang="en-US" sz="1350" dirty="0"/>
              <a:t>shows your project hierarchy, source files, </a:t>
            </a:r>
            <a:br>
              <a:rPr lang="en-US" sz="1350" dirty="0">
                <a:solidFill>
                  <a:srgbClr val="FF00FF"/>
                </a:solidFill>
              </a:rPr>
            </a:br>
            <a:r>
              <a:rPr lang="en-US" sz="1350" dirty="0"/>
              <a:t>design units, IP and design revisions in your project.</a:t>
            </a:r>
          </a:p>
          <a:p>
            <a:pPr marL="381000" lvl="1" indent="-123825">
              <a:lnSpc>
                <a:spcPct val="90000"/>
              </a:lnSpc>
            </a:pPr>
            <a:r>
              <a:rPr lang="en-US" sz="1350" b="1" i="1" dirty="0"/>
              <a:t>Tasks</a:t>
            </a:r>
            <a:r>
              <a:rPr lang="en-US" sz="1350" i="1" dirty="0"/>
              <a:t> </a:t>
            </a:r>
            <a:r>
              <a:rPr lang="en-US" sz="1350" dirty="0"/>
              <a:t>window</a:t>
            </a:r>
            <a:r>
              <a:rPr lang="en-US" sz="1350" i="1" dirty="0"/>
              <a:t> </a:t>
            </a:r>
            <a:r>
              <a:rPr lang="en-US" sz="1350" dirty="0"/>
              <a:t>shows the status of the design and can be used to run or re-run parts of the design flow</a:t>
            </a:r>
          </a:p>
          <a:p>
            <a:pPr marL="381000" lvl="1" indent="-123825">
              <a:lnSpc>
                <a:spcPct val="90000"/>
              </a:lnSpc>
            </a:pPr>
            <a:r>
              <a:rPr lang="en-US" sz="1350" b="1" i="1" dirty="0"/>
              <a:t>Messages</a:t>
            </a:r>
            <a:r>
              <a:rPr lang="en-US" sz="1350" i="1" dirty="0"/>
              <a:t> </a:t>
            </a:r>
            <a:r>
              <a:rPr lang="en-US" sz="1350" dirty="0"/>
              <a:t>window outputs messages from each process </a:t>
            </a:r>
            <a:br>
              <a:rPr lang="en-US" sz="1350" dirty="0">
                <a:solidFill>
                  <a:srgbClr val="FF00FF"/>
                </a:solidFill>
              </a:rPr>
            </a:br>
            <a:r>
              <a:rPr lang="en-US" sz="1350" dirty="0"/>
              <a:t>of the run.</a:t>
            </a:r>
          </a:p>
          <a:p>
            <a:pPr marL="381000" lvl="1" indent="-123825">
              <a:lnSpc>
                <a:spcPct val="90000"/>
              </a:lnSpc>
            </a:pPr>
            <a:r>
              <a:rPr lang="en-US" sz="1350" b="1" i="1" dirty="0"/>
              <a:t>Files</a:t>
            </a:r>
            <a:r>
              <a:rPr lang="en-US" sz="1350" i="1" dirty="0"/>
              <a:t>  </a:t>
            </a:r>
            <a:r>
              <a:rPr lang="en-US" sz="1350" dirty="0"/>
              <a:t>window has tabs for the report browser, open design files and any other file opened by the user.</a:t>
            </a:r>
          </a:p>
          <a:p>
            <a:pPr marL="381000" lvl="1" indent="-123825">
              <a:lnSpc>
                <a:spcPct val="90000"/>
              </a:lnSpc>
            </a:pPr>
            <a:r>
              <a:rPr lang="en-US" sz="1350" b="1" i="1" dirty="0"/>
              <a:t>IP Catalog </a:t>
            </a:r>
            <a:r>
              <a:rPr lang="en-US" sz="1350" dirty="0"/>
              <a:t>window is open by default and is used to generate IP functions that are to be used in your design.  </a:t>
            </a:r>
          </a:p>
          <a:p>
            <a:pPr marL="381000" lvl="1" indent="-123825">
              <a:lnSpc>
                <a:spcPct val="90000"/>
              </a:lnSpc>
            </a:pPr>
            <a:endParaRPr lang="en-US" sz="1350" dirty="0"/>
          </a:p>
        </p:txBody>
      </p:sp>
      <p:sp>
        <p:nvSpPr>
          <p:cNvPr id="8" name="Slide Number Placeholder 4"/>
          <p:cNvSpPr>
            <a:spLocks noGrp="1"/>
          </p:cNvSpPr>
          <p:nvPr>
            <p:ph type="sldNum" sz="quarter" idx="10"/>
          </p:nvPr>
        </p:nvSpPr>
        <p:spPr/>
        <p:txBody>
          <a:bodyPr/>
          <a:lstStyle/>
          <a:p>
            <a:fld id="{FC3F8F91-218E-4030-998C-78229E307DD7}" type="slidenum">
              <a:rPr lang="en-US">
                <a:solidFill>
                  <a:prstClr val="white"/>
                </a:solidFill>
              </a:rPr>
              <a:pPr/>
              <a:t>18</a:t>
            </a:fld>
            <a:endParaRPr lang="en-US" dirty="0">
              <a:solidFill>
                <a:prstClr val="white"/>
              </a:solidFill>
            </a:endParaRPr>
          </a:p>
        </p:txBody>
      </p:sp>
      <p:grpSp>
        <p:nvGrpSpPr>
          <p:cNvPr id="2" name="Group 1"/>
          <p:cNvGrpSpPr/>
          <p:nvPr/>
        </p:nvGrpSpPr>
        <p:grpSpPr>
          <a:xfrm>
            <a:off x="4395355" y="1085236"/>
            <a:ext cx="4381785" cy="2749009"/>
            <a:chOff x="4245467" y="1384819"/>
            <a:chExt cx="4769945" cy="3139679"/>
          </a:xfrm>
        </p:grpSpPr>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4245467" y="1384819"/>
              <a:ext cx="4769945" cy="3139679"/>
            </a:xfrm>
            <a:prstGeom prst="rect">
              <a:avLst/>
            </a:prstGeom>
            <a:noFill/>
            <a:ln>
              <a:noFill/>
            </a:ln>
          </p:spPr>
        </p:pic>
        <p:sp>
          <p:nvSpPr>
            <p:cNvPr id="666629" name="Text Box 5"/>
            <p:cNvSpPr txBox="1">
              <a:spLocks noChangeArrowheads="1"/>
            </p:cNvSpPr>
            <p:nvPr/>
          </p:nvSpPr>
          <p:spPr bwMode="auto">
            <a:xfrm>
              <a:off x="4330700" y="2092036"/>
              <a:ext cx="1247775" cy="276999"/>
            </a:xfrm>
            <a:prstGeom prst="rect">
              <a:avLst/>
            </a:prstGeom>
            <a:solidFill>
              <a:srgbClr val="FFFF99"/>
            </a:solidFill>
            <a:ln w="9525">
              <a:solidFill>
                <a:schemeClr val="bg2"/>
              </a:solidFill>
              <a:miter lim="800000"/>
              <a:headEnd type="none" w="sm" len="sm"/>
              <a:tailEnd type="none" w="sm" len="sm"/>
            </a:ln>
            <a:effectLst>
              <a:outerShdw dist="35921" dir="2700000" algn="ctr" rotWithShape="0">
                <a:schemeClr val="bg2"/>
              </a:outerShdw>
            </a:effectLst>
          </p:spPr>
          <p:txBody>
            <a:bodyPr>
              <a:spAutoFit/>
            </a:bodyPr>
            <a:lstStyle/>
            <a:p>
              <a:pPr algn="ctr"/>
              <a:r>
                <a:rPr lang="en-US" sz="750" dirty="0">
                  <a:solidFill>
                    <a:prstClr val="black"/>
                  </a:solidFill>
                </a:rPr>
                <a:t>Project Navigator</a:t>
              </a:r>
            </a:p>
          </p:txBody>
        </p:sp>
        <p:sp>
          <p:nvSpPr>
            <p:cNvPr id="666630" name="Text Box 6"/>
            <p:cNvSpPr txBox="1">
              <a:spLocks noChangeArrowheads="1"/>
            </p:cNvSpPr>
            <p:nvPr/>
          </p:nvSpPr>
          <p:spPr bwMode="auto">
            <a:xfrm>
              <a:off x="5936466" y="4026147"/>
              <a:ext cx="1469221" cy="237273"/>
            </a:xfrm>
            <a:prstGeom prst="rect">
              <a:avLst/>
            </a:prstGeom>
            <a:solidFill>
              <a:srgbClr val="FFFF99"/>
            </a:solidFill>
            <a:ln w="9525">
              <a:solidFill>
                <a:schemeClr val="bg2"/>
              </a:solidFill>
              <a:miter lim="800000"/>
              <a:headEnd type="none" w="sm" len="sm"/>
              <a:tailEnd type="none" w="sm" len="sm"/>
            </a:ln>
            <a:effectLst>
              <a:outerShdw dist="35921" dir="2700000" algn="ctr" rotWithShape="0">
                <a:schemeClr val="bg2"/>
              </a:outerShdw>
            </a:effectLst>
          </p:spPr>
          <p:txBody>
            <a:bodyPr wrap="square">
              <a:spAutoFit/>
            </a:bodyPr>
            <a:lstStyle/>
            <a:p>
              <a:pPr algn="ctr"/>
              <a:r>
                <a:rPr lang="en-US" sz="750" dirty="0">
                  <a:solidFill>
                    <a:prstClr val="black"/>
                  </a:solidFill>
                </a:rPr>
                <a:t>Messages Window</a:t>
              </a:r>
            </a:p>
          </p:txBody>
        </p:sp>
        <p:sp>
          <p:nvSpPr>
            <p:cNvPr id="666631" name="Text Box 7"/>
            <p:cNvSpPr txBox="1">
              <a:spLocks noChangeArrowheads="1"/>
            </p:cNvSpPr>
            <p:nvPr/>
          </p:nvSpPr>
          <p:spPr bwMode="auto">
            <a:xfrm>
              <a:off x="4433889" y="3035301"/>
              <a:ext cx="976650" cy="237273"/>
            </a:xfrm>
            <a:prstGeom prst="rect">
              <a:avLst/>
            </a:prstGeom>
            <a:solidFill>
              <a:srgbClr val="FFFF99"/>
            </a:solidFill>
            <a:ln w="9525">
              <a:solidFill>
                <a:schemeClr val="bg2"/>
              </a:solidFill>
              <a:miter lim="800000"/>
              <a:headEnd type="none" w="sm" len="sm"/>
              <a:tailEnd type="none" w="sm" len="sm"/>
            </a:ln>
            <a:effectLst>
              <a:outerShdw dist="35921" dir="2700000" algn="ctr" rotWithShape="0">
                <a:schemeClr val="bg2"/>
              </a:outerShdw>
            </a:effectLst>
          </p:spPr>
          <p:txBody>
            <a:bodyPr wrap="square">
              <a:spAutoFit/>
            </a:bodyPr>
            <a:lstStyle/>
            <a:p>
              <a:pPr algn="ctr"/>
              <a:r>
                <a:rPr lang="en-US" sz="750" dirty="0">
                  <a:solidFill>
                    <a:prstClr val="black"/>
                  </a:solidFill>
                </a:rPr>
                <a:t>Tasks Window</a:t>
              </a:r>
            </a:p>
          </p:txBody>
        </p:sp>
        <p:sp>
          <p:nvSpPr>
            <p:cNvPr id="11" name="Text Box 6"/>
            <p:cNvSpPr txBox="1">
              <a:spLocks noChangeArrowheads="1"/>
            </p:cNvSpPr>
            <p:nvPr/>
          </p:nvSpPr>
          <p:spPr bwMode="auto">
            <a:xfrm>
              <a:off x="6132512" y="2563539"/>
              <a:ext cx="1273175" cy="276999"/>
            </a:xfrm>
            <a:prstGeom prst="rect">
              <a:avLst/>
            </a:prstGeom>
            <a:solidFill>
              <a:srgbClr val="FFFF99"/>
            </a:solidFill>
            <a:ln w="9525">
              <a:solidFill>
                <a:schemeClr val="bg2"/>
              </a:solidFill>
              <a:miter lim="800000"/>
              <a:headEnd type="none" w="sm" len="sm"/>
              <a:tailEnd type="none" w="sm" len="sm"/>
            </a:ln>
            <a:effectLst>
              <a:outerShdw dist="35921" dir="2700000" algn="ctr" rotWithShape="0">
                <a:schemeClr val="bg2"/>
              </a:outerShdw>
            </a:effectLst>
          </p:spPr>
          <p:txBody>
            <a:bodyPr>
              <a:spAutoFit/>
            </a:bodyPr>
            <a:lstStyle/>
            <a:p>
              <a:pPr algn="ctr"/>
              <a:r>
                <a:rPr lang="en-US" sz="750" dirty="0">
                  <a:solidFill>
                    <a:prstClr val="black"/>
                  </a:solidFill>
                </a:rPr>
                <a:t>Files Window</a:t>
              </a:r>
            </a:p>
          </p:txBody>
        </p:sp>
        <p:sp>
          <p:nvSpPr>
            <p:cNvPr id="12" name="Text Box 6"/>
            <p:cNvSpPr txBox="1">
              <a:spLocks noChangeArrowheads="1"/>
            </p:cNvSpPr>
            <p:nvPr/>
          </p:nvSpPr>
          <p:spPr bwMode="auto">
            <a:xfrm>
              <a:off x="7742236" y="2959229"/>
              <a:ext cx="1273175" cy="276999"/>
            </a:xfrm>
            <a:prstGeom prst="rect">
              <a:avLst/>
            </a:prstGeom>
            <a:solidFill>
              <a:srgbClr val="FFFF99"/>
            </a:solidFill>
            <a:ln w="9525">
              <a:solidFill>
                <a:schemeClr val="bg2"/>
              </a:solidFill>
              <a:miter lim="800000"/>
              <a:headEnd type="none" w="sm" len="sm"/>
              <a:tailEnd type="none" w="sm" len="sm"/>
            </a:ln>
            <a:effectLst>
              <a:outerShdw dist="35921" dir="2700000" algn="ctr" rotWithShape="0">
                <a:schemeClr val="bg2"/>
              </a:outerShdw>
            </a:effectLst>
          </p:spPr>
          <p:txBody>
            <a:bodyPr>
              <a:spAutoFit/>
            </a:bodyPr>
            <a:lstStyle/>
            <a:p>
              <a:pPr algn="ctr"/>
              <a:r>
                <a:rPr lang="en-US" sz="750" dirty="0">
                  <a:solidFill>
                    <a:prstClr val="black"/>
                  </a:solidFill>
                </a:rPr>
                <a:t>IP Catalog</a:t>
              </a:r>
            </a:p>
          </p:txBody>
        </p:sp>
      </p:grpSp>
      <p:cxnSp>
        <p:nvCxnSpPr>
          <p:cNvPr id="14" name="Straight Connector 13"/>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168872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598453" y="1298421"/>
            <a:ext cx="1637010" cy="1008885"/>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350" dirty="0">
              <a:solidFill>
                <a:prstClr val="black"/>
              </a:solidFill>
              <a:latin typeface="Arial" charset="0"/>
            </a:endParaRPr>
          </a:p>
        </p:txBody>
      </p:sp>
      <p:sp>
        <p:nvSpPr>
          <p:cNvPr id="332802" name="Rectangle 2"/>
          <p:cNvSpPr>
            <a:spLocks noGrp="1" noChangeArrowheads="1"/>
          </p:cNvSpPr>
          <p:nvPr>
            <p:ph type="title"/>
          </p:nvPr>
        </p:nvSpPr>
        <p:spPr>
          <a:xfrm>
            <a:off x="155114" y="-36118"/>
            <a:ext cx="61722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Tools Overview</a:t>
            </a:r>
          </a:p>
        </p:txBody>
      </p:sp>
      <p:sp>
        <p:nvSpPr>
          <p:cNvPr id="6" name="Slide Number Placeholder 3"/>
          <p:cNvSpPr>
            <a:spLocks noGrp="1"/>
          </p:cNvSpPr>
          <p:nvPr>
            <p:ph type="sldNum" sz="quarter" idx="10"/>
          </p:nvPr>
        </p:nvSpPr>
        <p:spPr/>
        <p:txBody>
          <a:bodyPr/>
          <a:lstStyle/>
          <a:p>
            <a:fld id="{FA1D8694-311D-4CA4-98A7-E6B5DB4BAAA8}" type="slidenum">
              <a:rPr lang="en-US">
                <a:solidFill>
                  <a:prstClr val="white"/>
                </a:solidFill>
              </a:rPr>
              <a:pPr/>
              <a:t>19</a:t>
            </a:fld>
            <a:endParaRPr lang="en-US" dirty="0">
              <a:solidFill>
                <a:prstClr val="white"/>
              </a:solidFill>
            </a:endParaRPr>
          </a:p>
        </p:txBody>
      </p:sp>
      <p:sp>
        <p:nvSpPr>
          <p:cNvPr id="332804" name="Rectangle 4"/>
          <p:cNvSpPr>
            <a:spLocks noChangeArrowheads="1"/>
          </p:cNvSpPr>
          <p:nvPr/>
        </p:nvSpPr>
        <p:spPr bwMode="auto">
          <a:xfrm>
            <a:off x="-326580" y="1121547"/>
            <a:ext cx="184731" cy="300082"/>
          </a:xfrm>
          <a:prstGeom prst="rect">
            <a:avLst/>
          </a:prstGeom>
          <a:noFill/>
          <a:ln w="9525">
            <a:noFill/>
            <a:miter lim="800000"/>
            <a:headEnd/>
            <a:tailEnd/>
          </a:ln>
          <a:effectLst/>
        </p:spPr>
        <p:txBody>
          <a:bodyPr wrap="none" anchor="ctr">
            <a:spAutoFit/>
          </a:bodyPr>
          <a:lstStyle/>
          <a:p>
            <a:endParaRPr lang="en-US" sz="1350" dirty="0">
              <a:solidFill>
                <a:prstClr val="black"/>
              </a:solidFill>
            </a:endParaRPr>
          </a:p>
        </p:txBody>
      </p:sp>
      <p:sp>
        <p:nvSpPr>
          <p:cNvPr id="7" name="AutoShape 3"/>
          <p:cNvSpPr>
            <a:spLocks noChangeAspect="1" noChangeArrowheads="1"/>
          </p:cNvSpPr>
          <p:nvPr/>
        </p:nvSpPr>
        <p:spPr bwMode="auto">
          <a:xfrm flipH="1">
            <a:off x="2924586" y="976357"/>
            <a:ext cx="1263253" cy="214313"/>
          </a:xfrm>
          <a:prstGeom prst="roundRect">
            <a:avLst>
              <a:gd name="adj" fmla="val 50000"/>
            </a:avLst>
          </a:prstGeom>
          <a:solidFill>
            <a:schemeClr val="tx2">
              <a:lumMod val="40000"/>
              <a:lumOff val="60000"/>
            </a:schemeClr>
          </a:solidFill>
          <a:ln w="19050">
            <a:solidFill>
              <a:schemeClr val="tx2"/>
            </a:solidFill>
            <a:round/>
            <a:headEnd/>
            <a:tailEnd/>
          </a:ln>
        </p:spPr>
        <p:txBody>
          <a:bodyPr anchor="ctr"/>
          <a:lstStyle/>
          <a:p>
            <a:pPr algn="ctr" eaLnBrk="0" hangingPunct="0"/>
            <a:r>
              <a:rPr lang="en-US" sz="900" b="1" dirty="0">
                <a:solidFill>
                  <a:prstClr val="black"/>
                </a:solidFill>
              </a:rPr>
              <a:t>Design Files</a:t>
            </a:r>
          </a:p>
        </p:txBody>
      </p:sp>
      <p:sp>
        <p:nvSpPr>
          <p:cNvPr id="8" name="Rectangle 4"/>
          <p:cNvSpPr>
            <a:spLocks noChangeAspect="1" noChangeArrowheads="1"/>
          </p:cNvSpPr>
          <p:nvPr/>
        </p:nvSpPr>
        <p:spPr bwMode="auto">
          <a:xfrm flipH="1">
            <a:off x="2919822" y="1394267"/>
            <a:ext cx="1271588" cy="326231"/>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Analysis &amp; Elaboration</a:t>
            </a:r>
          </a:p>
        </p:txBody>
      </p:sp>
      <p:sp>
        <p:nvSpPr>
          <p:cNvPr id="9" name="Rectangle 5"/>
          <p:cNvSpPr>
            <a:spLocks noChangeAspect="1" noChangeArrowheads="1"/>
          </p:cNvSpPr>
          <p:nvPr/>
        </p:nvSpPr>
        <p:spPr bwMode="auto">
          <a:xfrm flipH="1">
            <a:off x="2919822" y="1919333"/>
            <a:ext cx="1271588" cy="326231"/>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Synthesis </a:t>
            </a:r>
          </a:p>
        </p:txBody>
      </p:sp>
      <p:sp>
        <p:nvSpPr>
          <p:cNvPr id="10" name="Rectangle 6"/>
          <p:cNvSpPr>
            <a:spLocks noChangeAspect="1" noChangeArrowheads="1"/>
          </p:cNvSpPr>
          <p:nvPr/>
        </p:nvSpPr>
        <p:spPr bwMode="auto">
          <a:xfrm flipH="1">
            <a:off x="2919822" y="2474165"/>
            <a:ext cx="1271588" cy="325040"/>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Fitter</a:t>
            </a:r>
          </a:p>
        </p:txBody>
      </p:sp>
      <p:sp>
        <p:nvSpPr>
          <p:cNvPr id="11" name="Rectangle 7"/>
          <p:cNvSpPr>
            <a:spLocks noChangeAspect="1" noChangeArrowheads="1"/>
          </p:cNvSpPr>
          <p:nvPr/>
        </p:nvSpPr>
        <p:spPr bwMode="auto">
          <a:xfrm flipH="1">
            <a:off x="1251991" y="1919332"/>
            <a:ext cx="1271588" cy="1965722"/>
          </a:xfrm>
          <a:prstGeom prst="rect">
            <a:avLst/>
          </a:prstGeom>
          <a:solidFill>
            <a:schemeClr val="tx2">
              <a:lumMod val="40000"/>
              <a:lumOff val="60000"/>
            </a:schemeClr>
          </a:solidFill>
          <a:ln w="19050">
            <a:noFill/>
            <a:miter lim="800000"/>
            <a:headEnd/>
            <a:tailEnd/>
          </a:ln>
        </p:spPr>
        <p:txBody>
          <a:bodyPr anchor="ctr"/>
          <a:lstStyle/>
          <a:p>
            <a:pPr algn="ctr" eaLnBrk="0" hangingPunct="0"/>
            <a:r>
              <a:rPr lang="en-US" sz="900" b="1" dirty="0">
                <a:solidFill>
                  <a:prstClr val="black"/>
                </a:solidFill>
              </a:rPr>
              <a:t>Constraints &amp; settings</a:t>
            </a:r>
          </a:p>
        </p:txBody>
      </p:sp>
      <p:sp>
        <p:nvSpPr>
          <p:cNvPr id="12" name="Rectangle 13"/>
          <p:cNvSpPr>
            <a:spLocks noChangeAspect="1" noChangeArrowheads="1"/>
          </p:cNvSpPr>
          <p:nvPr/>
        </p:nvSpPr>
        <p:spPr bwMode="auto">
          <a:xfrm flipH="1">
            <a:off x="5828519" y="1926477"/>
            <a:ext cx="1271588" cy="326231"/>
          </a:xfrm>
          <a:prstGeom prst="rect">
            <a:avLst/>
          </a:prstGeom>
          <a:solidFill>
            <a:srgbClr val="92D050"/>
          </a:solidFill>
          <a:ln w="19050">
            <a:noFill/>
            <a:miter lim="800000"/>
            <a:headEnd/>
            <a:tailEnd/>
          </a:ln>
        </p:spPr>
        <p:txBody>
          <a:bodyPr anchor="ctr"/>
          <a:lstStyle/>
          <a:p>
            <a:pPr algn="ctr" eaLnBrk="0" hangingPunct="0"/>
            <a:r>
              <a:rPr lang="en-US" sz="900" b="1" dirty="0">
                <a:solidFill>
                  <a:prstClr val="black"/>
                </a:solidFill>
              </a:rPr>
              <a:t>Functional Simulation</a:t>
            </a:r>
          </a:p>
        </p:txBody>
      </p:sp>
      <p:sp>
        <p:nvSpPr>
          <p:cNvPr id="13" name="Rectangle 14"/>
          <p:cNvSpPr>
            <a:spLocks noChangeAspect="1" noChangeArrowheads="1"/>
          </p:cNvSpPr>
          <p:nvPr/>
        </p:nvSpPr>
        <p:spPr bwMode="auto">
          <a:xfrm flipH="1">
            <a:off x="5852331" y="4060077"/>
            <a:ext cx="1271588" cy="325040"/>
          </a:xfrm>
          <a:prstGeom prst="rect">
            <a:avLst/>
          </a:prstGeom>
          <a:solidFill>
            <a:srgbClr val="92D050"/>
          </a:solidFill>
          <a:ln w="19050">
            <a:noFill/>
            <a:miter lim="800000"/>
            <a:headEnd/>
            <a:tailEnd/>
          </a:ln>
        </p:spPr>
        <p:txBody>
          <a:bodyPr anchor="ctr"/>
          <a:lstStyle/>
          <a:p>
            <a:pPr algn="ctr" eaLnBrk="0" hangingPunct="0"/>
            <a:r>
              <a:rPr lang="en-US" sz="900" b="1" dirty="0">
                <a:solidFill>
                  <a:prstClr val="black"/>
                </a:solidFill>
              </a:rPr>
              <a:t>Gate-Level Simulation</a:t>
            </a:r>
          </a:p>
        </p:txBody>
      </p:sp>
      <p:sp>
        <p:nvSpPr>
          <p:cNvPr id="14" name="Rectangle 15"/>
          <p:cNvSpPr>
            <a:spLocks noChangeAspect="1" noChangeArrowheads="1"/>
          </p:cNvSpPr>
          <p:nvPr/>
        </p:nvSpPr>
        <p:spPr bwMode="auto">
          <a:xfrm flipH="1">
            <a:off x="2919822" y="4075555"/>
            <a:ext cx="1271588" cy="326231"/>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EDA Netlist Writer</a:t>
            </a:r>
          </a:p>
        </p:txBody>
      </p:sp>
      <p:sp>
        <p:nvSpPr>
          <p:cNvPr id="15" name="Text Box 16"/>
          <p:cNvSpPr txBox="1">
            <a:spLocks noChangeAspect="1" noChangeArrowheads="1"/>
          </p:cNvSpPr>
          <p:nvPr/>
        </p:nvSpPr>
        <p:spPr bwMode="auto">
          <a:xfrm flipH="1">
            <a:off x="4377148" y="2340814"/>
            <a:ext cx="967978" cy="426244"/>
          </a:xfrm>
          <a:prstGeom prst="rect">
            <a:avLst/>
          </a:prstGeom>
          <a:noFill/>
          <a:ln w="38100">
            <a:noFill/>
            <a:miter lim="800000"/>
            <a:headEnd/>
            <a:tailEnd/>
          </a:ln>
        </p:spPr>
        <p:txBody>
          <a:bodyPr/>
          <a:lstStyle/>
          <a:p>
            <a:pPr algn="ctr" eaLnBrk="0" hangingPunct="0"/>
            <a:r>
              <a:rPr lang="en-US" sz="900" b="1" dirty="0">
                <a:solidFill>
                  <a:prstClr val="black"/>
                </a:solidFill>
              </a:rPr>
              <a:t>Functional Netlist</a:t>
            </a:r>
          </a:p>
        </p:txBody>
      </p:sp>
      <p:sp>
        <p:nvSpPr>
          <p:cNvPr id="16" name="Text Box 17"/>
          <p:cNvSpPr txBox="1">
            <a:spLocks noChangeAspect="1" noChangeArrowheads="1"/>
          </p:cNvSpPr>
          <p:nvPr/>
        </p:nvSpPr>
        <p:spPr bwMode="auto">
          <a:xfrm flipH="1">
            <a:off x="4620228" y="4495335"/>
            <a:ext cx="1338263" cy="506015"/>
          </a:xfrm>
          <a:prstGeom prst="rect">
            <a:avLst/>
          </a:prstGeom>
          <a:noFill/>
          <a:ln w="38100">
            <a:noFill/>
            <a:miter lim="800000"/>
            <a:headEnd/>
            <a:tailEnd/>
          </a:ln>
        </p:spPr>
        <p:txBody>
          <a:bodyPr/>
          <a:lstStyle/>
          <a:p>
            <a:pPr algn="ctr" eaLnBrk="0" hangingPunct="0"/>
            <a:r>
              <a:rPr lang="en-US" sz="900" b="1" dirty="0">
                <a:solidFill>
                  <a:prstClr val="black"/>
                </a:solidFill>
              </a:rPr>
              <a:t>Post-Fit Simulation Files</a:t>
            </a:r>
          </a:p>
        </p:txBody>
      </p:sp>
      <p:sp>
        <p:nvSpPr>
          <p:cNvPr id="17" name="Text Box 18"/>
          <p:cNvSpPr txBox="1">
            <a:spLocks noChangeAspect="1" noChangeArrowheads="1"/>
          </p:cNvSpPr>
          <p:nvPr/>
        </p:nvSpPr>
        <p:spPr bwMode="auto">
          <a:xfrm flipH="1">
            <a:off x="4285469" y="3440952"/>
            <a:ext cx="1406129" cy="506015"/>
          </a:xfrm>
          <a:prstGeom prst="rect">
            <a:avLst/>
          </a:prstGeom>
          <a:noFill/>
          <a:ln w="38100">
            <a:noFill/>
            <a:miter lim="800000"/>
            <a:headEnd/>
            <a:tailEnd/>
          </a:ln>
        </p:spPr>
        <p:txBody>
          <a:bodyPr/>
          <a:lstStyle/>
          <a:p>
            <a:pPr algn="ctr" eaLnBrk="0" hangingPunct="0"/>
            <a:r>
              <a:rPr lang="en-US" sz="900" b="1" dirty="0">
                <a:solidFill>
                  <a:prstClr val="black"/>
                </a:solidFill>
              </a:rPr>
              <a:t>Programming &amp; Configuration files</a:t>
            </a:r>
          </a:p>
        </p:txBody>
      </p:sp>
      <p:sp>
        <p:nvSpPr>
          <p:cNvPr id="18" name="Line 19"/>
          <p:cNvSpPr>
            <a:spLocks noChangeAspect="1" noChangeShapeType="1"/>
          </p:cNvSpPr>
          <p:nvPr/>
        </p:nvSpPr>
        <p:spPr bwMode="auto">
          <a:xfrm flipH="1">
            <a:off x="3555616" y="1206149"/>
            <a:ext cx="0" cy="18454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19" name="Line 20"/>
          <p:cNvSpPr>
            <a:spLocks noChangeAspect="1" noChangeShapeType="1"/>
          </p:cNvSpPr>
          <p:nvPr/>
        </p:nvSpPr>
        <p:spPr bwMode="auto">
          <a:xfrm flipH="1">
            <a:off x="3555616" y="1725261"/>
            <a:ext cx="0" cy="18454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0" name="Line 21"/>
          <p:cNvSpPr>
            <a:spLocks noChangeAspect="1" noChangeShapeType="1"/>
          </p:cNvSpPr>
          <p:nvPr/>
        </p:nvSpPr>
        <p:spPr bwMode="auto">
          <a:xfrm flipH="1">
            <a:off x="3555616" y="2250326"/>
            <a:ext cx="0" cy="214313"/>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1" name="Line 22"/>
          <p:cNvSpPr>
            <a:spLocks noChangeAspect="1" noChangeShapeType="1"/>
          </p:cNvSpPr>
          <p:nvPr/>
        </p:nvSpPr>
        <p:spPr bwMode="auto">
          <a:xfrm flipH="1">
            <a:off x="3555616" y="2811111"/>
            <a:ext cx="0" cy="18454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2" name="Line 24"/>
          <p:cNvSpPr>
            <a:spLocks noChangeAspect="1" noChangeShapeType="1"/>
          </p:cNvSpPr>
          <p:nvPr/>
        </p:nvSpPr>
        <p:spPr bwMode="auto">
          <a:xfrm flipH="1">
            <a:off x="3555616" y="3885055"/>
            <a:ext cx="0" cy="18454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3" name="Line 25"/>
          <p:cNvSpPr>
            <a:spLocks noChangeShapeType="1"/>
          </p:cNvSpPr>
          <p:nvPr/>
        </p:nvSpPr>
        <p:spPr bwMode="auto">
          <a:xfrm>
            <a:off x="2523581" y="2078707"/>
            <a:ext cx="389099" cy="3742"/>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4" name="Line 26"/>
          <p:cNvSpPr>
            <a:spLocks noChangeShapeType="1"/>
          </p:cNvSpPr>
          <p:nvPr/>
        </p:nvSpPr>
        <p:spPr bwMode="auto">
          <a:xfrm>
            <a:off x="4193791" y="2082447"/>
            <a:ext cx="484584"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5" name="Line 27"/>
          <p:cNvSpPr>
            <a:spLocks noChangeShapeType="1"/>
          </p:cNvSpPr>
          <p:nvPr/>
        </p:nvSpPr>
        <p:spPr bwMode="auto">
          <a:xfrm>
            <a:off x="5037945" y="2082447"/>
            <a:ext cx="792956"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6" name="Line 28"/>
          <p:cNvSpPr>
            <a:spLocks noChangeShapeType="1"/>
          </p:cNvSpPr>
          <p:nvPr/>
        </p:nvSpPr>
        <p:spPr bwMode="auto">
          <a:xfrm>
            <a:off x="2523579" y="2628945"/>
            <a:ext cx="389100"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7" name="Line 29"/>
          <p:cNvSpPr>
            <a:spLocks noChangeShapeType="1"/>
          </p:cNvSpPr>
          <p:nvPr/>
        </p:nvSpPr>
        <p:spPr bwMode="auto">
          <a:xfrm>
            <a:off x="4200936" y="4229145"/>
            <a:ext cx="477440"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8" name="Line 30"/>
          <p:cNvSpPr>
            <a:spLocks noChangeShapeType="1"/>
          </p:cNvSpPr>
          <p:nvPr/>
        </p:nvSpPr>
        <p:spPr bwMode="auto">
          <a:xfrm>
            <a:off x="5045087" y="4222001"/>
            <a:ext cx="814388"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29" name="Freeform 37"/>
          <p:cNvSpPr>
            <a:spLocks/>
          </p:cNvSpPr>
          <p:nvPr/>
        </p:nvSpPr>
        <p:spPr bwMode="auto">
          <a:xfrm rot="10800000" flipH="1">
            <a:off x="4194982" y="1546667"/>
            <a:ext cx="665560" cy="288131"/>
          </a:xfrm>
          <a:custGeom>
            <a:avLst/>
            <a:gdLst>
              <a:gd name="T0" fmla="*/ 0 w 1687"/>
              <a:gd name="T1" fmla="*/ 2147483647 h 1041"/>
              <a:gd name="T2" fmla="*/ 2147483647 w 1687"/>
              <a:gd name="T3" fmla="*/ 2147483647 h 1041"/>
              <a:gd name="T4" fmla="*/ 2147483647 w 1687"/>
              <a:gd name="T5" fmla="*/ 2147483647 h 1041"/>
              <a:gd name="T6" fmla="*/ 2147483647 w 1687"/>
              <a:gd name="T7" fmla="*/ 0 h 1041"/>
              <a:gd name="T8" fmla="*/ 0 60000 65536"/>
              <a:gd name="T9" fmla="*/ 0 60000 65536"/>
              <a:gd name="T10" fmla="*/ 0 60000 65536"/>
              <a:gd name="T11" fmla="*/ 0 60000 65536"/>
              <a:gd name="T12" fmla="*/ 0 w 1687"/>
              <a:gd name="T13" fmla="*/ 0 h 1041"/>
              <a:gd name="T14" fmla="*/ 1687 w 1687"/>
              <a:gd name="T15" fmla="*/ 1041 h 1041"/>
            </a:gdLst>
            <a:ahLst/>
            <a:cxnLst>
              <a:cxn ang="T8">
                <a:pos x="T0" y="T1"/>
              </a:cxn>
              <a:cxn ang="T9">
                <a:pos x="T2" y="T3"/>
              </a:cxn>
              <a:cxn ang="T10">
                <a:pos x="T4" y="T5"/>
              </a:cxn>
              <a:cxn ang="T11">
                <a:pos x="T6" y="T7"/>
              </a:cxn>
            </a:cxnLst>
            <a:rect l="T12" t="T13" r="T14" b="T15"/>
            <a:pathLst>
              <a:path w="1687" h="1041">
                <a:moveTo>
                  <a:pt x="0" y="1041"/>
                </a:moveTo>
                <a:lnTo>
                  <a:pt x="1681" y="1035"/>
                </a:lnTo>
                <a:lnTo>
                  <a:pt x="1687" y="0"/>
                </a:lnTo>
              </a:path>
            </a:pathLst>
          </a:custGeom>
          <a:noFill/>
          <a:ln w="31750">
            <a:solidFill>
              <a:schemeClr val="tx1"/>
            </a:solidFill>
            <a:round/>
            <a:headEnd/>
            <a:tailEnd type="triangle" w="med" len="med"/>
          </a:ln>
        </p:spPr>
        <p:txBody>
          <a:bodyPr rot="10800000"/>
          <a:lstStyle/>
          <a:p>
            <a:endParaRPr lang="en-US" sz="900" dirty="0">
              <a:solidFill>
                <a:prstClr val="black"/>
              </a:solidFill>
            </a:endParaRPr>
          </a:p>
        </p:txBody>
      </p:sp>
      <p:sp>
        <p:nvSpPr>
          <p:cNvPr id="30" name="Rectangle 42"/>
          <p:cNvSpPr>
            <a:spLocks noChangeAspect="1" noChangeArrowheads="1"/>
          </p:cNvSpPr>
          <p:nvPr/>
        </p:nvSpPr>
        <p:spPr bwMode="auto">
          <a:xfrm flipH="1">
            <a:off x="2919822" y="3001610"/>
            <a:ext cx="1271588" cy="325041"/>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Assembler</a:t>
            </a:r>
          </a:p>
        </p:txBody>
      </p:sp>
      <p:sp>
        <p:nvSpPr>
          <p:cNvPr id="31" name="Line 44"/>
          <p:cNvSpPr>
            <a:spLocks noChangeAspect="1" noChangeShapeType="1"/>
          </p:cNvSpPr>
          <p:nvPr/>
        </p:nvSpPr>
        <p:spPr bwMode="auto">
          <a:xfrm flipH="1">
            <a:off x="3555616" y="3338557"/>
            <a:ext cx="0" cy="18454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32" name="Line 46"/>
          <p:cNvSpPr>
            <a:spLocks noChangeShapeType="1"/>
          </p:cNvSpPr>
          <p:nvPr/>
        </p:nvSpPr>
        <p:spPr bwMode="auto">
          <a:xfrm>
            <a:off x="4193791" y="3176632"/>
            <a:ext cx="484584"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35" name="Rectangle 39"/>
          <p:cNvSpPr>
            <a:spLocks noChangeAspect="1" noChangeArrowheads="1"/>
          </p:cNvSpPr>
          <p:nvPr/>
        </p:nvSpPr>
        <p:spPr bwMode="auto">
          <a:xfrm flipH="1">
            <a:off x="2919822" y="3538583"/>
            <a:ext cx="1271588" cy="326231"/>
          </a:xfrm>
          <a:prstGeom prst="rect">
            <a:avLst/>
          </a:prstGeom>
          <a:solidFill>
            <a:srgbClr val="BDE7FF"/>
          </a:solidFill>
          <a:ln w="19050">
            <a:noFill/>
            <a:miter lim="800000"/>
            <a:headEnd/>
            <a:tailEnd/>
          </a:ln>
        </p:spPr>
        <p:txBody>
          <a:bodyPr anchor="ctr"/>
          <a:lstStyle/>
          <a:p>
            <a:pPr algn="ctr" eaLnBrk="0" hangingPunct="0"/>
            <a:r>
              <a:rPr lang="en-US" sz="900" b="1" dirty="0">
                <a:solidFill>
                  <a:prstClr val="black"/>
                </a:solidFill>
              </a:rPr>
              <a:t>TimeQuest </a:t>
            </a:r>
          </a:p>
          <a:p>
            <a:pPr algn="ctr" eaLnBrk="0" hangingPunct="0"/>
            <a:r>
              <a:rPr lang="en-US" sz="900" b="1" dirty="0">
                <a:solidFill>
                  <a:prstClr val="black"/>
                </a:solidFill>
              </a:rPr>
              <a:t>Timing Analysis</a:t>
            </a:r>
          </a:p>
        </p:txBody>
      </p:sp>
      <p:sp>
        <p:nvSpPr>
          <p:cNvPr id="36" name="Can 35"/>
          <p:cNvSpPr/>
          <p:nvPr/>
        </p:nvSpPr>
        <p:spPr bwMode="auto">
          <a:xfrm>
            <a:off x="4697427" y="1850106"/>
            <a:ext cx="334736" cy="457200"/>
          </a:xfrm>
          <a:prstGeom prst="can">
            <a:avLst>
              <a:gd name="adj" fmla="val 32317"/>
            </a:avLst>
          </a:prstGeom>
          <a:solidFill>
            <a:schemeClr val="accent1"/>
          </a:solidFill>
          <a:ln w="9525" cap="flat" cmpd="sng" algn="ctr">
            <a:solidFill>
              <a:srgbClr val="4F8A1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900" dirty="0">
              <a:solidFill>
                <a:prstClr val="black"/>
              </a:solidFill>
              <a:latin typeface="Arial" charset="0"/>
            </a:endParaRPr>
          </a:p>
        </p:txBody>
      </p:sp>
      <p:sp>
        <p:nvSpPr>
          <p:cNvPr id="37" name="Can 36"/>
          <p:cNvSpPr/>
          <p:nvPr/>
        </p:nvSpPr>
        <p:spPr bwMode="auto">
          <a:xfrm>
            <a:off x="4697427" y="2952285"/>
            <a:ext cx="334736" cy="457200"/>
          </a:xfrm>
          <a:prstGeom prst="can">
            <a:avLst>
              <a:gd name="adj" fmla="val 32317"/>
            </a:avLst>
          </a:prstGeom>
          <a:solidFill>
            <a:schemeClr val="accent1"/>
          </a:solidFill>
          <a:ln w="9525" cap="flat" cmpd="sng" algn="ctr">
            <a:solidFill>
              <a:srgbClr val="4F8A1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900" dirty="0">
              <a:solidFill>
                <a:prstClr val="black"/>
              </a:solidFill>
              <a:latin typeface="Arial" charset="0"/>
            </a:endParaRPr>
          </a:p>
        </p:txBody>
      </p:sp>
      <p:sp>
        <p:nvSpPr>
          <p:cNvPr id="38" name="Flowchart: Multidocument 37"/>
          <p:cNvSpPr/>
          <p:nvPr/>
        </p:nvSpPr>
        <p:spPr bwMode="auto">
          <a:xfrm>
            <a:off x="4689262" y="3972821"/>
            <a:ext cx="351063" cy="522514"/>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900" dirty="0">
              <a:solidFill>
                <a:prstClr val="black"/>
              </a:solidFill>
              <a:latin typeface="Arial" charset="0"/>
            </a:endParaRPr>
          </a:p>
        </p:txBody>
      </p:sp>
      <p:sp>
        <p:nvSpPr>
          <p:cNvPr id="39" name="Freeform 37"/>
          <p:cNvSpPr>
            <a:spLocks/>
          </p:cNvSpPr>
          <p:nvPr/>
        </p:nvSpPr>
        <p:spPr bwMode="auto">
          <a:xfrm rot="10800000" flipH="1">
            <a:off x="4187839" y="1087364"/>
            <a:ext cx="1848530" cy="822443"/>
          </a:xfrm>
          <a:custGeom>
            <a:avLst/>
            <a:gdLst>
              <a:gd name="T0" fmla="*/ 0 w 1687"/>
              <a:gd name="T1" fmla="*/ 2147483647 h 1041"/>
              <a:gd name="T2" fmla="*/ 2147483647 w 1687"/>
              <a:gd name="T3" fmla="*/ 2147483647 h 1041"/>
              <a:gd name="T4" fmla="*/ 2147483647 w 1687"/>
              <a:gd name="T5" fmla="*/ 2147483647 h 1041"/>
              <a:gd name="T6" fmla="*/ 2147483647 w 1687"/>
              <a:gd name="T7" fmla="*/ 0 h 1041"/>
              <a:gd name="T8" fmla="*/ 0 60000 65536"/>
              <a:gd name="T9" fmla="*/ 0 60000 65536"/>
              <a:gd name="T10" fmla="*/ 0 60000 65536"/>
              <a:gd name="T11" fmla="*/ 0 60000 65536"/>
              <a:gd name="T12" fmla="*/ 0 w 1687"/>
              <a:gd name="T13" fmla="*/ 0 h 1041"/>
              <a:gd name="T14" fmla="*/ 1687 w 1687"/>
              <a:gd name="T15" fmla="*/ 1041 h 1041"/>
            </a:gdLst>
            <a:ahLst/>
            <a:cxnLst>
              <a:cxn ang="T8">
                <a:pos x="T0" y="T1"/>
              </a:cxn>
              <a:cxn ang="T9">
                <a:pos x="T2" y="T3"/>
              </a:cxn>
              <a:cxn ang="T10">
                <a:pos x="T4" y="T5"/>
              </a:cxn>
              <a:cxn ang="T11">
                <a:pos x="T6" y="T7"/>
              </a:cxn>
            </a:cxnLst>
            <a:rect l="T12" t="T13" r="T14" b="T15"/>
            <a:pathLst>
              <a:path w="1687" h="1041">
                <a:moveTo>
                  <a:pt x="0" y="1041"/>
                </a:moveTo>
                <a:lnTo>
                  <a:pt x="1681" y="1035"/>
                </a:lnTo>
                <a:lnTo>
                  <a:pt x="1687" y="0"/>
                </a:lnTo>
              </a:path>
            </a:pathLst>
          </a:custGeom>
          <a:noFill/>
          <a:ln w="31750">
            <a:solidFill>
              <a:schemeClr val="tx1"/>
            </a:solidFill>
            <a:round/>
            <a:headEnd/>
            <a:tailEnd type="triangle" w="med" len="med"/>
          </a:ln>
        </p:spPr>
        <p:txBody>
          <a:bodyPr rot="10800000"/>
          <a:lstStyle/>
          <a:p>
            <a:endParaRPr lang="en-US" sz="900" dirty="0">
              <a:solidFill>
                <a:prstClr val="black"/>
              </a:solidFill>
            </a:endParaRPr>
          </a:p>
        </p:txBody>
      </p:sp>
      <p:sp>
        <p:nvSpPr>
          <p:cNvPr id="40" name="Can 39"/>
          <p:cNvSpPr/>
          <p:nvPr/>
        </p:nvSpPr>
        <p:spPr bwMode="auto">
          <a:xfrm>
            <a:off x="6296945" y="1146897"/>
            <a:ext cx="334736" cy="457200"/>
          </a:xfrm>
          <a:prstGeom prst="can">
            <a:avLst>
              <a:gd name="adj" fmla="val 32317"/>
            </a:avLst>
          </a:prstGeom>
          <a:solidFill>
            <a:schemeClr val="accent1"/>
          </a:solidFill>
          <a:ln w="9525" cap="flat" cmpd="sng" algn="ctr">
            <a:solidFill>
              <a:srgbClr val="4F8A1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900" dirty="0">
              <a:solidFill>
                <a:prstClr val="black"/>
              </a:solidFill>
              <a:latin typeface="Arial" charset="0"/>
            </a:endParaRPr>
          </a:p>
        </p:txBody>
      </p:sp>
      <p:sp>
        <p:nvSpPr>
          <p:cNvPr id="41" name="Text Box 16"/>
          <p:cNvSpPr txBox="1">
            <a:spLocks noChangeAspect="1" noChangeArrowheads="1"/>
          </p:cNvSpPr>
          <p:nvPr/>
        </p:nvSpPr>
        <p:spPr bwMode="auto">
          <a:xfrm flipH="1">
            <a:off x="6631682" y="1185567"/>
            <a:ext cx="810569" cy="426244"/>
          </a:xfrm>
          <a:prstGeom prst="rect">
            <a:avLst/>
          </a:prstGeom>
          <a:noFill/>
          <a:ln w="38100">
            <a:noFill/>
            <a:miter lim="800000"/>
            <a:headEnd/>
            <a:tailEnd/>
          </a:ln>
        </p:spPr>
        <p:txBody>
          <a:bodyPr/>
          <a:lstStyle/>
          <a:p>
            <a:pPr algn="ctr" eaLnBrk="0" hangingPunct="0"/>
            <a:r>
              <a:rPr lang="en-US" sz="900" b="1" dirty="0">
                <a:solidFill>
                  <a:prstClr val="black"/>
                </a:solidFill>
              </a:rPr>
              <a:t>EDA Libraries</a:t>
            </a:r>
          </a:p>
        </p:txBody>
      </p:sp>
      <p:sp>
        <p:nvSpPr>
          <p:cNvPr id="42" name="Line 26"/>
          <p:cNvSpPr>
            <a:spLocks noChangeShapeType="1"/>
          </p:cNvSpPr>
          <p:nvPr/>
        </p:nvSpPr>
        <p:spPr bwMode="auto">
          <a:xfrm flipH="1">
            <a:off x="6488125" y="1611811"/>
            <a:ext cx="0" cy="297997"/>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43" name="Rectangle 42"/>
          <p:cNvSpPr>
            <a:spLocks noChangeAspect="1" noChangeArrowheads="1"/>
          </p:cNvSpPr>
          <p:nvPr/>
        </p:nvSpPr>
        <p:spPr bwMode="auto">
          <a:xfrm flipH="1">
            <a:off x="5830900" y="2784320"/>
            <a:ext cx="1271588" cy="754262"/>
          </a:xfrm>
          <a:prstGeom prst="rect">
            <a:avLst/>
          </a:prstGeom>
          <a:solidFill>
            <a:srgbClr val="BDE7FF"/>
          </a:solidFill>
          <a:ln w="19050">
            <a:noFill/>
            <a:miter lim="800000"/>
            <a:headEnd/>
            <a:tailEnd/>
          </a:ln>
        </p:spPr>
        <p:txBody>
          <a:bodyPr anchor="ctr"/>
          <a:lstStyle/>
          <a:p>
            <a:pPr eaLnBrk="0" hangingPunct="0"/>
            <a:r>
              <a:rPr lang="en-US" sz="900" b="1" dirty="0">
                <a:solidFill>
                  <a:prstClr val="black"/>
                </a:solidFill>
              </a:rPr>
              <a:t>HW Debug tools</a:t>
            </a:r>
          </a:p>
          <a:p>
            <a:pPr marL="128588" indent="-128588" eaLnBrk="0" hangingPunct="0">
              <a:buFontTx/>
              <a:buChar char="-"/>
            </a:pPr>
            <a:r>
              <a:rPr lang="en-US" sz="900" b="1" dirty="0">
                <a:solidFill>
                  <a:prstClr val="black"/>
                </a:solidFill>
              </a:rPr>
              <a:t>Programmer</a:t>
            </a:r>
          </a:p>
          <a:p>
            <a:pPr marL="128588" indent="-128588">
              <a:buFontTx/>
              <a:buChar char="-"/>
            </a:pPr>
            <a:r>
              <a:rPr lang="en-US" sz="900" b="1" dirty="0">
                <a:solidFill>
                  <a:prstClr val="black"/>
                </a:solidFill>
              </a:rPr>
              <a:t>SignalTap™ II logic analyzer</a:t>
            </a:r>
          </a:p>
          <a:p>
            <a:pPr marL="128588" indent="-128588" eaLnBrk="0" hangingPunct="0">
              <a:buFontTx/>
              <a:buChar char="-"/>
            </a:pPr>
            <a:r>
              <a:rPr lang="en-US" sz="900" b="1" dirty="0">
                <a:solidFill>
                  <a:prstClr val="black"/>
                </a:solidFill>
              </a:rPr>
              <a:t>SignalProbe</a:t>
            </a:r>
          </a:p>
        </p:txBody>
      </p:sp>
      <p:sp>
        <p:nvSpPr>
          <p:cNvPr id="44" name="Line 30"/>
          <p:cNvSpPr>
            <a:spLocks noChangeShapeType="1"/>
          </p:cNvSpPr>
          <p:nvPr/>
        </p:nvSpPr>
        <p:spPr bwMode="auto">
          <a:xfrm>
            <a:off x="5027228" y="3180885"/>
            <a:ext cx="814388"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45" name="Line 28"/>
          <p:cNvSpPr>
            <a:spLocks noChangeShapeType="1"/>
          </p:cNvSpPr>
          <p:nvPr/>
        </p:nvSpPr>
        <p:spPr bwMode="auto">
          <a:xfrm>
            <a:off x="2523580" y="3701697"/>
            <a:ext cx="401006" cy="0"/>
          </a:xfrm>
          <a:prstGeom prst="line">
            <a:avLst/>
          </a:prstGeom>
          <a:noFill/>
          <a:ln w="31750">
            <a:solidFill>
              <a:schemeClr val="tx1"/>
            </a:solidFill>
            <a:round/>
            <a:headEnd/>
            <a:tailEnd type="triangle" w="med" len="med"/>
          </a:ln>
        </p:spPr>
        <p:txBody>
          <a:bodyPr/>
          <a:lstStyle/>
          <a:p>
            <a:endParaRPr lang="en-US" sz="900" dirty="0">
              <a:solidFill>
                <a:prstClr val="black"/>
              </a:solidFill>
            </a:endParaRPr>
          </a:p>
        </p:txBody>
      </p:sp>
      <p:sp>
        <p:nvSpPr>
          <p:cNvPr id="3" name="TextBox 2"/>
          <p:cNvSpPr txBox="1"/>
          <p:nvPr/>
        </p:nvSpPr>
        <p:spPr>
          <a:xfrm rot="16200000">
            <a:off x="2523294" y="1630641"/>
            <a:ext cx="473206" cy="253916"/>
          </a:xfrm>
          <a:prstGeom prst="rect">
            <a:avLst/>
          </a:prstGeom>
          <a:noFill/>
        </p:spPr>
        <p:txBody>
          <a:bodyPr wrap="none" rtlCol="0">
            <a:spAutoFit/>
          </a:bodyPr>
          <a:lstStyle/>
          <a:p>
            <a:r>
              <a:rPr lang="en-US" sz="1050" b="1" dirty="0">
                <a:solidFill>
                  <a:prstClr val="black"/>
                </a:solidFill>
              </a:rPr>
              <a:t>MAP</a:t>
            </a:r>
          </a:p>
        </p:txBody>
      </p:sp>
      <p:cxnSp>
        <p:nvCxnSpPr>
          <p:cNvPr id="46" name="Straight Connector 45"/>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380886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z="500" smtClean="0"/>
              <a:pPr/>
              <a:t>2</a:t>
            </a:fld>
            <a:endParaRPr lang="en-US" sz="500" dirty="0"/>
          </a:p>
        </p:txBody>
      </p:sp>
      <p:sp>
        <p:nvSpPr>
          <p:cNvPr id="43" name="Title 1">
            <a:extLst>
              <a:ext uri="{FF2B5EF4-FFF2-40B4-BE49-F238E27FC236}">
                <a16:creationId xmlns:a16="http://schemas.microsoft.com/office/drawing/2014/main" id="{88E3CAD3-3FCC-41CE-A693-65BB2C927D1F}"/>
              </a:ext>
            </a:extLst>
          </p:cNvPr>
          <p:cNvSpPr>
            <a:spLocks noGrp="1"/>
          </p:cNvSpPr>
          <p:nvPr>
            <p:ph type="title"/>
          </p:nvPr>
        </p:nvSpPr>
        <p:spPr>
          <a:xfrm>
            <a:off x="159682" y="-5476"/>
            <a:ext cx="10972800" cy="115824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TOPICS</a:t>
            </a:r>
          </a:p>
        </p:txBody>
      </p:sp>
      <p:cxnSp>
        <p:nvCxnSpPr>
          <p:cNvPr id="5" name="Straight Connector 4"/>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6" name="Content Placeholder 3">
            <a:extLst>
              <a:ext uri="{FF2B5EF4-FFF2-40B4-BE49-F238E27FC236}">
                <a16:creationId xmlns:a16="http://schemas.microsoft.com/office/drawing/2014/main" id="{E27D503A-5594-41C7-82BA-98DF5DF74AD6}"/>
              </a:ext>
            </a:extLst>
          </p:cNvPr>
          <p:cNvSpPr>
            <a:spLocks noGrp="1"/>
          </p:cNvSpPr>
          <p:nvPr>
            <p:ph sz="quarter" idx="4294967295"/>
          </p:nvPr>
        </p:nvSpPr>
        <p:spPr>
          <a:xfrm>
            <a:off x="241724" y="992627"/>
            <a:ext cx="8585284" cy="4430217"/>
          </a:xfrm>
          <a:prstGeom prst="rect">
            <a:avLst/>
          </a:prstGeom>
        </p:spPr>
        <p:txBody>
          <a:bodyPr/>
          <a:lstStyle/>
          <a:p>
            <a:pPr marL="285750" indent="-285750">
              <a:buFont typeface="Arial" panose="020B0604020202020204" pitchFamily="34" charset="0"/>
              <a:buChar char="•"/>
            </a:pPr>
            <a:r>
              <a:rPr lang="en-US" sz="1600" dirty="0"/>
              <a:t>FPGAs at Intel</a:t>
            </a:r>
          </a:p>
          <a:p>
            <a:pPr marL="285750" indent="-285750">
              <a:buFont typeface="Arial" panose="020B0604020202020204" pitchFamily="34" charset="0"/>
              <a:buChar char="•"/>
            </a:pPr>
            <a:r>
              <a:rPr lang="en-US" sz="1600" dirty="0"/>
              <a:t>Fundamentals of Digital Electronics</a:t>
            </a:r>
          </a:p>
          <a:p>
            <a:pPr marL="285750" indent="-285750">
              <a:buFont typeface="Arial" panose="020B0604020202020204" pitchFamily="34" charset="0"/>
              <a:buChar char="•"/>
            </a:pPr>
            <a:r>
              <a:rPr lang="en-US" sz="1600" dirty="0"/>
              <a:t>FPGA Architecture</a:t>
            </a:r>
          </a:p>
          <a:p>
            <a:pPr marL="285750" indent="-285750">
              <a:buFont typeface="Arial" panose="020B0604020202020204" pitchFamily="34" charset="0"/>
              <a:buChar char="•"/>
            </a:pPr>
            <a:r>
              <a:rPr lang="en-US" sz="1600" dirty="0"/>
              <a:t>Intel® Quartus® Prime Design Software</a:t>
            </a:r>
          </a:p>
          <a:p>
            <a:pPr marL="285750" indent="-285750">
              <a:buFont typeface="Arial" panose="020B0604020202020204" pitchFamily="34" charset="0"/>
              <a:buChar char="•"/>
            </a:pPr>
            <a:r>
              <a:rPr lang="en-US" sz="1600" dirty="0"/>
              <a:t>FPGA Design Flow</a:t>
            </a:r>
          </a:p>
          <a:p>
            <a:pPr marL="342900" indent="-342900">
              <a:buAutoNum type="arabicPeriod"/>
            </a:pPr>
            <a:endParaRPr lang="en-US" sz="1600" dirty="0"/>
          </a:p>
          <a:p>
            <a:endParaRPr lang="en-US" sz="100" dirty="0"/>
          </a:p>
        </p:txBody>
      </p:sp>
    </p:spTree>
    <p:extLst>
      <p:ext uri="{BB962C8B-B14F-4D97-AF65-F5344CB8AC3E}">
        <p14:creationId xmlns:p14="http://schemas.microsoft.com/office/powerpoint/2010/main" val="111582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59682" y="0"/>
            <a:ext cx="61722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New Project Wizard</a:t>
            </a:r>
          </a:p>
        </p:txBody>
      </p:sp>
      <p:sp>
        <p:nvSpPr>
          <p:cNvPr id="6" name="Slide Number Placeholder 3"/>
          <p:cNvSpPr>
            <a:spLocks noGrp="1"/>
          </p:cNvSpPr>
          <p:nvPr>
            <p:ph type="sldNum" sz="quarter" idx="10"/>
          </p:nvPr>
        </p:nvSpPr>
        <p:spPr/>
        <p:txBody>
          <a:bodyPr/>
          <a:lstStyle/>
          <a:p>
            <a:fld id="{70C2182A-445B-4D82-B314-CC018C26EC7C}" type="slidenum">
              <a:rPr lang="en-US">
                <a:solidFill>
                  <a:prstClr val="white"/>
                </a:solidFill>
              </a:rPr>
              <a:pPr/>
              <a:t>20</a:t>
            </a:fld>
            <a:endParaRPr lang="en-US" dirty="0">
              <a:solidFill>
                <a:prstClr val="white"/>
              </a:solidFill>
            </a:endParaRPr>
          </a:p>
        </p:txBody>
      </p:sp>
      <p:sp>
        <p:nvSpPr>
          <p:cNvPr id="337923" name="Rectangle 3"/>
          <p:cNvSpPr>
            <a:spLocks noGrp="1" noChangeArrowheads="1"/>
          </p:cNvSpPr>
          <p:nvPr>
            <p:ph sz="quarter" idx="11"/>
          </p:nvPr>
        </p:nvSpPr>
        <p:spPr>
          <a:xfrm>
            <a:off x="241286" y="1073745"/>
            <a:ext cx="4133288" cy="3481323"/>
          </a:xfrm>
          <a:prstGeom prst="rect">
            <a:avLst/>
          </a:prstGeom>
        </p:spPr>
        <p:txBody>
          <a:bodyPr>
            <a:normAutofit/>
          </a:bodyPr>
          <a:lstStyle/>
          <a:p>
            <a:pPr marL="342900" lvl="1" indent="-342900">
              <a:buFont typeface="+mj-lt"/>
              <a:buAutoNum type="arabicPeriod"/>
            </a:pPr>
            <a:r>
              <a:rPr lang="en-US" sz="2400" dirty="0">
                <a:solidFill>
                  <a:schemeClr val="accent1"/>
                </a:solidFill>
              </a:rPr>
              <a:t>Name project</a:t>
            </a:r>
          </a:p>
          <a:p>
            <a:pPr marL="342900" lvl="1" indent="-342900">
              <a:buFont typeface="+mj-lt"/>
              <a:buAutoNum type="arabicPeriod"/>
            </a:pPr>
            <a:r>
              <a:rPr lang="en-US" sz="2400" dirty="0">
                <a:solidFill>
                  <a:schemeClr val="accent1"/>
                </a:solidFill>
              </a:rPr>
              <a:t>Set Working Directory &amp; Top-Level Entity</a:t>
            </a:r>
          </a:p>
          <a:p>
            <a:pPr marL="342900" lvl="1" indent="-342900">
              <a:buFont typeface="+mj-lt"/>
              <a:buAutoNum type="arabicPeriod"/>
            </a:pPr>
            <a:r>
              <a:rPr lang="en-US" sz="2400" dirty="0">
                <a:solidFill>
                  <a:schemeClr val="accent1"/>
                </a:solidFill>
              </a:rPr>
              <a:t>Add source files</a:t>
            </a:r>
          </a:p>
          <a:p>
            <a:pPr marL="342900" lvl="1" indent="-342900">
              <a:buFont typeface="+mj-lt"/>
              <a:buAutoNum type="arabicPeriod"/>
            </a:pPr>
            <a:r>
              <a:rPr lang="en-US" sz="2400" dirty="0">
                <a:solidFill>
                  <a:schemeClr val="accent1"/>
                </a:solidFill>
              </a:rPr>
              <a:t>Select Device</a:t>
            </a:r>
          </a:p>
          <a:p>
            <a:pPr marL="342900" lvl="1" indent="-342900">
              <a:buFont typeface="+mj-lt"/>
              <a:buAutoNum type="arabicPeriod"/>
            </a:pPr>
            <a:r>
              <a:rPr lang="en-US" sz="2400" dirty="0">
                <a:solidFill>
                  <a:schemeClr val="accent1"/>
                </a:solidFill>
              </a:rPr>
              <a:t>EDA tool settings</a:t>
            </a:r>
          </a:p>
          <a:p>
            <a:pPr marL="457200" indent="-457200">
              <a:buFont typeface="Wingdings" pitchFamily="2" charset="2"/>
              <a:buAutoNum type="arabicPeriod"/>
            </a:pPr>
            <a:endParaRPr lang="en-US" sz="1800" dirty="0"/>
          </a:p>
        </p:txBody>
      </p:sp>
      <p:cxnSp>
        <p:nvCxnSpPr>
          <p:cNvPr id="5" name="Straight Connector 4"/>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 name="Rectangle 1"/>
          <p:cNvSpPr/>
          <p:nvPr/>
        </p:nvSpPr>
        <p:spPr>
          <a:xfrm>
            <a:off x="705130" y="3705453"/>
            <a:ext cx="7680333" cy="784830"/>
          </a:xfrm>
          <a:prstGeom prst="rect">
            <a:avLst/>
          </a:prstGeom>
        </p:spPr>
        <p:txBody>
          <a:bodyPr wrap="square">
            <a:spAutoFit/>
          </a:bodyPr>
          <a:lstStyle/>
          <a:p>
            <a:pPr lvl="1"/>
            <a:r>
              <a:rPr lang="en-US" sz="1500" dirty="0"/>
              <a:t>All settings can be modified later. Some steps can be skipped.</a:t>
            </a:r>
          </a:p>
          <a:p>
            <a:pPr lvl="1"/>
            <a:r>
              <a:rPr lang="en-US" sz="1500" b="1" dirty="0">
                <a:solidFill>
                  <a:schemeClr val="accent5"/>
                </a:solidFill>
              </a:rPr>
              <a:t>The top level entity must match the top level module in your design exactly (case sensitive) in order to avoid a compile error.</a:t>
            </a:r>
          </a:p>
        </p:txBody>
      </p:sp>
      <p:pic>
        <p:nvPicPr>
          <p:cNvPr id="7" name="Picture 2" descr="Image result for clipart helpful t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86" y="3640668"/>
            <a:ext cx="92769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5.png"/>
          <p:cNvPicPr/>
          <p:nvPr/>
        </p:nvPicPr>
        <p:blipFill>
          <a:blip r:embed="rId5" cstate="print"/>
          <a:stretch>
            <a:fillRect/>
          </a:stretch>
        </p:blipFill>
        <p:spPr>
          <a:xfrm>
            <a:off x="4478482" y="1064502"/>
            <a:ext cx="4298658" cy="2000816"/>
          </a:xfrm>
          <a:prstGeom prst="rect">
            <a:avLst/>
          </a:prstGeom>
        </p:spPr>
      </p:pic>
    </p:spTree>
    <p:custDataLst>
      <p:tags r:id="rId1"/>
    </p:custDataLst>
    <p:extLst>
      <p:ext uri="{BB962C8B-B14F-4D97-AF65-F5344CB8AC3E}">
        <p14:creationId xmlns:p14="http://schemas.microsoft.com/office/powerpoint/2010/main" val="3604562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59682" y="0"/>
            <a:ext cx="61722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HINT: Family &amp; Device Settings</a:t>
            </a:r>
          </a:p>
        </p:txBody>
      </p:sp>
      <p:sp>
        <p:nvSpPr>
          <p:cNvPr id="6" name="Slide Number Placeholder 3"/>
          <p:cNvSpPr>
            <a:spLocks noGrp="1"/>
          </p:cNvSpPr>
          <p:nvPr>
            <p:ph type="sldNum" sz="quarter" idx="10"/>
          </p:nvPr>
        </p:nvSpPr>
        <p:spPr/>
        <p:txBody>
          <a:bodyPr/>
          <a:lstStyle/>
          <a:p>
            <a:fld id="{70C2182A-445B-4D82-B314-CC018C26EC7C}" type="slidenum">
              <a:rPr lang="en-US">
                <a:solidFill>
                  <a:prstClr val="white"/>
                </a:solidFill>
              </a:rPr>
              <a:pPr/>
              <a:t>21</a:t>
            </a:fld>
            <a:endParaRPr lang="en-US" dirty="0">
              <a:solidFill>
                <a:prstClr val="white"/>
              </a:solidFill>
            </a:endParaRPr>
          </a:p>
        </p:txBody>
      </p:sp>
      <p:cxnSp>
        <p:nvCxnSpPr>
          <p:cNvPr id="5" name="Straight Connector 4"/>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0" name="Picture 9"/>
          <p:cNvPicPr/>
          <p:nvPr/>
        </p:nvPicPr>
        <p:blipFill rotWithShape="1">
          <a:blip r:embed="rId4"/>
          <a:srcRect t="198"/>
          <a:stretch/>
        </p:blipFill>
        <p:spPr bwMode="auto">
          <a:xfrm>
            <a:off x="159682" y="868680"/>
            <a:ext cx="4130040" cy="3907414"/>
          </a:xfrm>
          <a:prstGeom prst="rect">
            <a:avLst/>
          </a:prstGeom>
          <a:ln>
            <a:noFill/>
          </a:ln>
          <a:extLst>
            <a:ext uri="{53640926-AAD7-44D8-BBD7-CCE9431645EC}">
              <a14:shadowObscured xmlns:a14="http://schemas.microsoft.com/office/drawing/2010/main"/>
            </a:ext>
          </a:extLst>
        </p:spPr>
      </p:pic>
      <p:sp>
        <p:nvSpPr>
          <p:cNvPr id="3" name="Right Brace 2"/>
          <p:cNvSpPr/>
          <p:nvPr/>
        </p:nvSpPr>
        <p:spPr>
          <a:xfrm>
            <a:off x="4384964" y="997528"/>
            <a:ext cx="800100" cy="3626428"/>
          </a:xfrm>
          <a:prstGeom prst="rightBrac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 name="Rectangle 3"/>
          <p:cNvSpPr/>
          <p:nvPr/>
        </p:nvSpPr>
        <p:spPr>
          <a:xfrm>
            <a:off x="5185064" y="2487576"/>
            <a:ext cx="3763738" cy="584775"/>
          </a:xfrm>
          <a:prstGeom prst="rect">
            <a:avLst/>
          </a:prstGeom>
        </p:spPr>
        <p:txBody>
          <a:bodyPr wrap="square">
            <a:spAutoFit/>
          </a:bodyPr>
          <a:lstStyle/>
          <a:p>
            <a:r>
              <a:rPr lang="en-US" sz="1600" dirty="0">
                <a:solidFill>
                  <a:schemeClr val="accent1"/>
                </a:solidFill>
              </a:rPr>
              <a:t>Expand the window so you can see all the fields</a:t>
            </a:r>
            <a:endParaRPr lang="en-US" sz="1600" dirty="0"/>
          </a:p>
        </p:txBody>
      </p:sp>
      <p:cxnSp>
        <p:nvCxnSpPr>
          <p:cNvPr id="12" name="Straight Arrow Connector 11"/>
          <p:cNvCxnSpPr/>
          <p:nvPr/>
        </p:nvCxnSpPr>
        <p:spPr>
          <a:xfrm>
            <a:off x="3927764" y="2810741"/>
            <a:ext cx="1257300" cy="753341"/>
          </a:xfrm>
          <a:prstGeom prst="straightConnector1">
            <a:avLst/>
          </a:prstGeom>
          <a:ln>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185064" y="3240916"/>
            <a:ext cx="3763738" cy="830997"/>
          </a:xfrm>
          <a:prstGeom prst="rect">
            <a:avLst/>
          </a:prstGeom>
        </p:spPr>
        <p:txBody>
          <a:bodyPr wrap="square">
            <a:spAutoFit/>
          </a:bodyPr>
          <a:lstStyle/>
          <a:p>
            <a:r>
              <a:rPr lang="en-US" sz="1600" dirty="0">
                <a:solidFill>
                  <a:schemeClr val="accent5"/>
                </a:solidFill>
              </a:rPr>
              <a:t>Get the part number for your specific device by looking on the chip on your board or the side of the box.</a:t>
            </a:r>
          </a:p>
        </p:txBody>
      </p:sp>
    </p:spTree>
    <p:custDataLst>
      <p:tags r:id="rId1"/>
    </p:custDataLst>
    <p:extLst>
      <p:ext uri="{BB962C8B-B14F-4D97-AF65-F5344CB8AC3E}">
        <p14:creationId xmlns:p14="http://schemas.microsoft.com/office/powerpoint/2010/main" val="211774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2" y="0"/>
            <a:ext cx="61722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Pin Planner</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22</a:t>
            </a:fld>
            <a:endParaRPr lang="en-US" dirty="0">
              <a:solidFill>
                <a:prstClr val="white"/>
              </a:solidFill>
            </a:endParaRPr>
          </a:p>
        </p:txBody>
      </p:sp>
      <p:pic>
        <p:nvPicPr>
          <p:cNvPr id="5" name="Content Placeholder 4"/>
          <p:cNvPicPr>
            <a:picLocks noGrp="1"/>
          </p:cNvPicPr>
          <p:nvPr>
            <p:ph sz="quarter" idx="11"/>
          </p:nvPr>
        </p:nvPicPr>
        <p:blipFill>
          <a:blip r:embed="rId3">
            <a:extLst>
              <a:ext uri="{28A0092B-C50C-407E-A947-70E740481C1C}">
                <a14:useLocalDpi xmlns:a14="http://schemas.microsoft.com/office/drawing/2010/main" val="0"/>
              </a:ext>
            </a:extLst>
          </a:blip>
          <a:stretch>
            <a:fillRect/>
          </a:stretch>
        </p:blipFill>
        <p:spPr bwMode="auto">
          <a:xfrm>
            <a:off x="1490525" y="951310"/>
            <a:ext cx="6299875" cy="3771900"/>
          </a:xfrm>
          <a:prstGeom prst="rect">
            <a:avLst/>
          </a:prstGeom>
          <a:noFill/>
          <a:ln>
            <a:noFill/>
          </a:ln>
        </p:spPr>
      </p:pic>
      <p:cxnSp>
        <p:nvCxnSpPr>
          <p:cNvPr id="6" name="Straight Connector 5"/>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50042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82" y="-57066"/>
            <a:ext cx="8229600" cy="86868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Compile YOUR DESIGN</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23</a:t>
            </a:fld>
            <a:endParaRPr lang="en-US" dirty="0">
              <a:solidFill>
                <a:prstClr val="whit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82" y="1036510"/>
            <a:ext cx="4789678" cy="122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82" y="2581728"/>
            <a:ext cx="5262162" cy="18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927689" y="3090298"/>
            <a:ext cx="5047083" cy="830997"/>
          </a:xfrm>
          <a:prstGeom prst="rect">
            <a:avLst/>
          </a:prstGeom>
          <a:noFill/>
        </p:spPr>
        <p:txBody>
          <a:bodyPr wrap="square" rtlCol="0">
            <a:spAutoFit/>
          </a:bodyPr>
          <a:lstStyle/>
          <a:p>
            <a:r>
              <a:rPr lang="en-US" sz="1200" dirty="0">
                <a:solidFill>
                  <a:prstClr val="black"/>
                </a:solidFill>
              </a:rPr>
              <a:t>Warnings shown in blue won’t prevent your design from compiling or being programmed, but they could indicate possible bugs. This lab does not have any design constraints, so the .sdc file is not needed. You will learn how to create one in the timing analysis workshop.</a:t>
            </a:r>
          </a:p>
        </p:txBody>
      </p:sp>
      <p:cxnSp>
        <p:nvCxnSpPr>
          <p:cNvPr id="10" name="Straight Connector 9"/>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1" name="Picture 2" descr="Image result for clipart helpful t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 y="3048596"/>
            <a:ext cx="92769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121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24</a:t>
            </a:fld>
            <a:endParaRPr lang="en-US" dirty="0">
              <a:solidFill>
                <a:prstClr val="white"/>
              </a:solidFill>
            </a:endParaRPr>
          </a:p>
        </p:txBody>
      </p:sp>
      <p:pic>
        <p:nvPicPr>
          <p:cNvPr id="5" name="Picture 4"/>
          <p:cNvPicPr/>
          <p:nvPr/>
        </p:nvPicPr>
        <p:blipFill>
          <a:blip r:embed="rId3"/>
          <a:stretch>
            <a:fillRect/>
          </a:stretch>
        </p:blipFill>
        <p:spPr>
          <a:xfrm>
            <a:off x="1772761" y="968455"/>
            <a:ext cx="2601278" cy="1530191"/>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729971" y="1623484"/>
            <a:ext cx="1990725" cy="1558766"/>
          </a:xfrm>
          <a:prstGeom prst="rect">
            <a:avLst/>
          </a:prstGeom>
          <a:noFill/>
          <a:ln>
            <a:noFill/>
          </a:ln>
        </p:spPr>
      </p:pic>
      <p:pic>
        <p:nvPicPr>
          <p:cNvPr id="7" name="Picture 6"/>
          <p:cNvPicPr/>
          <p:nvPr/>
        </p:nvPicPr>
        <p:blipFill>
          <a:blip r:embed="rId5"/>
          <a:stretch>
            <a:fillRect/>
          </a:stretch>
        </p:blipFill>
        <p:spPr>
          <a:xfrm>
            <a:off x="4852300" y="1670393"/>
            <a:ext cx="1606868" cy="1464945"/>
          </a:xfrm>
          <a:prstGeom prst="rect">
            <a:avLst/>
          </a:prstGeom>
        </p:spPr>
      </p:pic>
      <p:pic>
        <p:nvPicPr>
          <p:cNvPr id="8" name="Picture 7"/>
          <p:cNvPicPr/>
          <p:nvPr/>
        </p:nvPicPr>
        <p:blipFill>
          <a:blip r:embed="rId6"/>
          <a:stretch>
            <a:fillRect/>
          </a:stretch>
        </p:blipFill>
        <p:spPr>
          <a:xfrm>
            <a:off x="3073400" y="2761112"/>
            <a:ext cx="4457700" cy="1804988"/>
          </a:xfrm>
          <a:prstGeom prst="rect">
            <a:avLst/>
          </a:prstGeom>
        </p:spPr>
      </p:pic>
      <p:sp>
        <p:nvSpPr>
          <p:cNvPr id="9"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PROGRAM YOUR FPGA</a:t>
            </a:r>
          </a:p>
        </p:txBody>
      </p:sp>
      <p:cxnSp>
        <p:nvCxnSpPr>
          <p:cNvPr id="10" name="Straight Connector 9"/>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1815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25</a:t>
            </a:fld>
            <a:endParaRPr lang="en-US" dirty="0">
              <a:solidFill>
                <a:prstClr val="white"/>
              </a:solidFill>
            </a:endParaRPr>
          </a:p>
        </p:txBody>
      </p:sp>
      <p:sp>
        <p:nvSpPr>
          <p:cNvPr id="16"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TEST YOUR DESIGN</a:t>
            </a:r>
          </a:p>
        </p:txBody>
      </p:sp>
      <p:cxnSp>
        <p:nvCxnSpPr>
          <p:cNvPr id="17" name="Straight Connector 16"/>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8" name="Content Placeholder 4" descr="A circuit board&#10;&#10;Description automatically generated">
            <a:extLst>
              <a:ext uri="{FF2B5EF4-FFF2-40B4-BE49-F238E27FC236}">
                <a16:creationId xmlns:a16="http://schemas.microsoft.com/office/drawing/2014/main" id="{01BC0FCA-6A3F-485E-A2E4-2EDA4EC68E20}"/>
              </a:ext>
            </a:extLst>
          </p:cNvPr>
          <p:cNvPicPr>
            <a:picLocks noChangeAspect="1"/>
          </p:cNvPicPr>
          <p:nvPr/>
        </p:nvPicPr>
        <p:blipFill>
          <a:blip r:embed="rId3"/>
          <a:stretch>
            <a:fillRect/>
          </a:stretch>
        </p:blipFill>
        <p:spPr>
          <a:xfrm>
            <a:off x="5211560" y="441034"/>
            <a:ext cx="3565580" cy="3762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6" name="Picture 5">
            <a:extLst>
              <a:ext uri="{FF2B5EF4-FFF2-40B4-BE49-F238E27FC236}">
                <a16:creationId xmlns:a16="http://schemas.microsoft.com/office/drawing/2014/main" id="{E8446B9D-2C63-4141-B85B-B222315D9072}"/>
              </a:ext>
            </a:extLst>
          </p:cNvPr>
          <p:cNvPicPr>
            <a:picLocks noChangeAspect="1"/>
          </p:cNvPicPr>
          <p:nvPr/>
        </p:nvPicPr>
        <p:blipFill>
          <a:blip r:embed="rId4"/>
          <a:stretch>
            <a:fillRect/>
          </a:stretch>
        </p:blipFill>
        <p:spPr>
          <a:xfrm>
            <a:off x="362882" y="1063547"/>
            <a:ext cx="4055523" cy="3239263"/>
          </a:xfrm>
          <a:prstGeom prst="rect">
            <a:avLst/>
          </a:prstGeom>
        </p:spPr>
      </p:pic>
      <p:sp>
        <p:nvSpPr>
          <p:cNvPr id="19" name="Content Placeholder 2">
            <a:extLst>
              <a:ext uri="{FF2B5EF4-FFF2-40B4-BE49-F238E27FC236}">
                <a16:creationId xmlns:a16="http://schemas.microsoft.com/office/drawing/2014/main" id="{6EDEAAFB-8C61-44DF-ADA0-16737B4EAB4C}"/>
              </a:ext>
            </a:extLst>
          </p:cNvPr>
          <p:cNvSpPr txBox="1">
            <a:spLocks/>
          </p:cNvSpPr>
          <p:nvPr/>
        </p:nvSpPr>
        <p:spPr>
          <a:xfrm>
            <a:off x="1475142" y="4434517"/>
            <a:ext cx="1602166" cy="392449"/>
          </a:xfrm>
          <a:prstGeom prst="rect">
            <a:avLst/>
          </a:prstGeom>
        </p:spPr>
        <p:txBody>
          <a:bodyPr>
            <a:normAutofit/>
          </a:bodyPr>
          <a:lstStyle>
            <a:lvl1pPr marL="0" indent="0" algn="l" defTabSz="192881" rtl="0" eaLnBrk="1" latinLnBrk="0" hangingPunct="1">
              <a:spcBef>
                <a:spcPts val="506"/>
              </a:spcBef>
              <a:spcAft>
                <a:spcPts val="0"/>
              </a:spcAft>
              <a:buFont typeface="Wingdings" panose="05000000000000000000" pitchFamily="2" charset="2"/>
              <a:buNone/>
              <a:defRPr sz="760" b="0" kern="1200">
                <a:solidFill>
                  <a:srgbClr val="0071C5"/>
                </a:solidFill>
                <a:latin typeface="+mn-lt"/>
                <a:ea typeface="+mn-ea"/>
                <a:cs typeface="Arial" panose="020B0604020202020204" pitchFamily="34" charset="0"/>
              </a:defRPr>
            </a:lvl1pPr>
            <a:lvl2pPr marL="95102" indent="-95102" algn="l" defTabSz="192881" rtl="0" eaLnBrk="1" latinLnBrk="0" hangingPunct="1">
              <a:spcBef>
                <a:spcPts val="506"/>
              </a:spcBef>
              <a:buFont typeface="Wingdings" charset="2"/>
              <a:buChar char="§"/>
              <a:defRPr sz="675" kern="1200" baseline="0">
                <a:solidFill>
                  <a:schemeClr val="tx2"/>
                </a:solidFill>
                <a:latin typeface="+mn-lt"/>
                <a:ea typeface="+mn-ea"/>
                <a:cs typeface="Arial" panose="020B0604020202020204" pitchFamily="34" charset="0"/>
              </a:defRPr>
            </a:lvl2pPr>
            <a:lvl3pPr marL="241102" indent="-96441" algn="l" defTabSz="192881" rtl="0" eaLnBrk="1" latinLnBrk="0" hangingPunct="1">
              <a:spcBef>
                <a:spcPts val="338"/>
              </a:spcBef>
              <a:buFont typeface="Intel Clear" panose="020B0604020203020204" pitchFamily="34" charset="0"/>
              <a:buChar char="–"/>
              <a:defRPr sz="675" kern="1200">
                <a:solidFill>
                  <a:schemeClr val="tx2"/>
                </a:solidFill>
                <a:latin typeface="+mn-lt"/>
                <a:ea typeface="+mn-ea"/>
                <a:cs typeface="Arial" panose="020B0604020202020204" pitchFamily="34" charset="0"/>
              </a:defRPr>
            </a:lvl3pPr>
            <a:lvl4pPr marL="409203" indent="-96441" algn="l" defTabSz="192881" rtl="0" eaLnBrk="1" latinLnBrk="0" hangingPunct="1">
              <a:spcBef>
                <a:spcPct val="20000"/>
              </a:spcBef>
              <a:buFont typeface="Arial"/>
              <a:buChar char="–"/>
              <a:defRPr sz="591" kern="1200">
                <a:solidFill>
                  <a:schemeClr val="tx2"/>
                </a:solidFill>
                <a:latin typeface="+mn-lt"/>
                <a:ea typeface="+mn-ea"/>
                <a:cs typeface="Arial" panose="020B0604020202020204" pitchFamily="34" charset="0"/>
              </a:defRPr>
            </a:lvl4pPr>
            <a:lvl5pPr marL="556544" indent="-96441" algn="l" defTabSz="192881" rtl="0" eaLnBrk="1" latinLnBrk="0" hangingPunct="1">
              <a:spcBef>
                <a:spcPct val="20000"/>
              </a:spcBef>
              <a:buFont typeface="Intel Clear" panose="020B0604020203020204" pitchFamily="34" charset="0"/>
              <a:buChar char="–"/>
              <a:defRPr sz="591" kern="1200">
                <a:solidFill>
                  <a:schemeClr val="tx2"/>
                </a:solidFill>
                <a:latin typeface="+mn-lt"/>
                <a:ea typeface="+mn-ea"/>
                <a:cs typeface="Arial" panose="020B0604020202020204" pitchFamily="34" charset="0"/>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r>
              <a:rPr lang="en-US" sz="1600" dirty="0"/>
              <a:t>Live Hardware</a:t>
            </a:r>
          </a:p>
        </p:txBody>
      </p:sp>
      <p:sp>
        <p:nvSpPr>
          <p:cNvPr id="20" name="Content Placeholder 2">
            <a:extLst>
              <a:ext uri="{FF2B5EF4-FFF2-40B4-BE49-F238E27FC236}">
                <a16:creationId xmlns:a16="http://schemas.microsoft.com/office/drawing/2014/main" id="{A00D2970-2D0A-47AC-9786-F7244F9B63EC}"/>
              </a:ext>
            </a:extLst>
          </p:cNvPr>
          <p:cNvSpPr txBox="1">
            <a:spLocks/>
          </p:cNvSpPr>
          <p:nvPr/>
        </p:nvSpPr>
        <p:spPr>
          <a:xfrm>
            <a:off x="6392973" y="4434328"/>
            <a:ext cx="1602166" cy="392449"/>
          </a:xfrm>
          <a:prstGeom prst="rect">
            <a:avLst/>
          </a:prstGeom>
        </p:spPr>
        <p:txBody>
          <a:bodyPr>
            <a:normAutofit fontScale="85000" lnSpcReduction="10000"/>
          </a:bodyPr>
          <a:lstStyle>
            <a:lvl1pPr marL="0" indent="0" algn="l" defTabSz="192881" rtl="0" eaLnBrk="1" latinLnBrk="0" hangingPunct="1">
              <a:spcBef>
                <a:spcPts val="506"/>
              </a:spcBef>
              <a:spcAft>
                <a:spcPts val="0"/>
              </a:spcAft>
              <a:buFont typeface="Wingdings" panose="05000000000000000000" pitchFamily="2" charset="2"/>
              <a:buNone/>
              <a:defRPr sz="760" b="0" kern="1200">
                <a:solidFill>
                  <a:srgbClr val="0071C5"/>
                </a:solidFill>
                <a:latin typeface="+mn-lt"/>
                <a:ea typeface="+mn-ea"/>
                <a:cs typeface="Arial" panose="020B0604020202020204" pitchFamily="34" charset="0"/>
              </a:defRPr>
            </a:lvl1pPr>
            <a:lvl2pPr marL="95102" indent="-95102" algn="l" defTabSz="192881" rtl="0" eaLnBrk="1" latinLnBrk="0" hangingPunct="1">
              <a:spcBef>
                <a:spcPts val="506"/>
              </a:spcBef>
              <a:buFont typeface="Wingdings" charset="2"/>
              <a:buChar char="§"/>
              <a:defRPr sz="675" kern="1200" baseline="0">
                <a:solidFill>
                  <a:schemeClr val="tx2"/>
                </a:solidFill>
                <a:latin typeface="+mn-lt"/>
                <a:ea typeface="+mn-ea"/>
                <a:cs typeface="Arial" panose="020B0604020202020204" pitchFamily="34" charset="0"/>
              </a:defRPr>
            </a:lvl2pPr>
            <a:lvl3pPr marL="241102" indent="-96441" algn="l" defTabSz="192881" rtl="0" eaLnBrk="1" latinLnBrk="0" hangingPunct="1">
              <a:spcBef>
                <a:spcPts val="338"/>
              </a:spcBef>
              <a:buFont typeface="Intel Clear" panose="020B0604020203020204" pitchFamily="34" charset="0"/>
              <a:buChar char="–"/>
              <a:defRPr sz="675" kern="1200">
                <a:solidFill>
                  <a:schemeClr val="tx2"/>
                </a:solidFill>
                <a:latin typeface="+mn-lt"/>
                <a:ea typeface="+mn-ea"/>
                <a:cs typeface="Arial" panose="020B0604020202020204" pitchFamily="34" charset="0"/>
              </a:defRPr>
            </a:lvl3pPr>
            <a:lvl4pPr marL="409203" indent="-96441" algn="l" defTabSz="192881" rtl="0" eaLnBrk="1" latinLnBrk="0" hangingPunct="1">
              <a:spcBef>
                <a:spcPct val="20000"/>
              </a:spcBef>
              <a:buFont typeface="Arial"/>
              <a:buChar char="–"/>
              <a:defRPr sz="591" kern="1200">
                <a:solidFill>
                  <a:schemeClr val="tx2"/>
                </a:solidFill>
                <a:latin typeface="+mn-lt"/>
                <a:ea typeface="+mn-ea"/>
                <a:cs typeface="Arial" panose="020B0604020202020204" pitchFamily="34" charset="0"/>
              </a:defRPr>
            </a:lvl4pPr>
            <a:lvl5pPr marL="556544" indent="-96441" algn="l" defTabSz="192881" rtl="0" eaLnBrk="1" latinLnBrk="0" hangingPunct="1">
              <a:spcBef>
                <a:spcPct val="20000"/>
              </a:spcBef>
              <a:buFont typeface="Intel Clear" panose="020B0604020203020204" pitchFamily="34" charset="0"/>
              <a:buChar char="–"/>
              <a:defRPr sz="591" kern="1200">
                <a:solidFill>
                  <a:schemeClr val="tx2"/>
                </a:solidFill>
                <a:latin typeface="+mn-lt"/>
                <a:ea typeface="+mn-ea"/>
                <a:cs typeface="Arial" panose="020B0604020202020204" pitchFamily="34" charset="0"/>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r>
              <a:rPr lang="en-US" sz="1600" dirty="0"/>
              <a:t>Remote Console</a:t>
            </a:r>
          </a:p>
        </p:txBody>
      </p:sp>
    </p:spTree>
    <p:extLst>
      <p:ext uri="{BB962C8B-B14F-4D97-AF65-F5344CB8AC3E}">
        <p14:creationId xmlns:p14="http://schemas.microsoft.com/office/powerpoint/2010/main" val="3560238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72DD-D449-4902-9C44-DB5E2A4467F0}"/>
              </a:ext>
            </a:extLst>
          </p:cNvPr>
          <p:cNvSpPr>
            <a:spLocks noGrp="1"/>
          </p:cNvSpPr>
          <p:nvPr>
            <p:ph type="title"/>
          </p:nvPr>
        </p:nvSpPr>
        <p:spPr>
          <a:xfrm>
            <a:off x="428528" y="230303"/>
            <a:ext cx="8258112" cy="714374"/>
          </a:xfrm>
        </p:spPr>
        <p:txBody>
          <a:bodyPr/>
          <a:lstStyle/>
          <a:p>
            <a:r>
              <a:rPr lang="en-US" sz="4000" dirty="0">
                <a:latin typeface="Intel Clear Pro" panose="020B0804020202060201" pitchFamily="34" charset="0"/>
                <a:ea typeface="Intel Clear Pro" panose="020B0804020202060201" pitchFamily="34" charset="0"/>
                <a:cs typeface="Intel Clear Pro" panose="020B0804020202060201" pitchFamily="34" charset="0"/>
              </a:rPr>
              <a:t>Covid-19: New challenges for remote learners</a:t>
            </a:r>
          </a:p>
        </p:txBody>
      </p:sp>
      <p:sp>
        <p:nvSpPr>
          <p:cNvPr id="3" name="Content Placeholder 2">
            <a:extLst>
              <a:ext uri="{FF2B5EF4-FFF2-40B4-BE49-F238E27FC236}">
                <a16:creationId xmlns:a16="http://schemas.microsoft.com/office/drawing/2014/main" id="{0D7B1B30-594E-41F8-88D1-B8D125912257}"/>
              </a:ext>
            </a:extLst>
          </p:cNvPr>
          <p:cNvSpPr>
            <a:spLocks noGrp="1"/>
          </p:cNvSpPr>
          <p:nvPr>
            <p:ph sz="quarter" idx="28"/>
          </p:nvPr>
        </p:nvSpPr>
        <p:spPr>
          <a:xfrm>
            <a:off x="428528" y="944677"/>
            <a:ext cx="7018557" cy="3431210"/>
          </a:xfrm>
        </p:spPr>
        <p:txBody>
          <a:bodyPr>
            <a:normAutofit/>
          </a:bodyPr>
          <a:lstStyle/>
          <a:p>
            <a:r>
              <a:rPr lang="en-US" sz="1800" dirty="0"/>
              <a:t>In June 2020, we launched initiatives to help remote learners</a:t>
            </a:r>
          </a:p>
          <a:p>
            <a:r>
              <a:rPr lang="en-US" sz="1800" dirty="0"/>
              <a:t>Addresses situation where student does not have a physical board in their possession</a:t>
            </a:r>
          </a:p>
          <a:p>
            <a:r>
              <a:rPr lang="en-US" sz="1800" dirty="0"/>
              <a:t>Simulation based only requires </a:t>
            </a:r>
            <a:r>
              <a:rPr lang="en-US" sz="1800" dirty="0" err="1"/>
              <a:t>Modelsim</a:t>
            </a:r>
            <a:endParaRPr lang="en-US" sz="1800" dirty="0"/>
          </a:p>
          <a:p>
            <a:pPr lvl="1"/>
            <a:r>
              <a:rPr lang="en-US" sz="1800" dirty="0"/>
              <a:t>Quick compiles</a:t>
            </a:r>
          </a:p>
          <a:p>
            <a:pPr lvl="1"/>
            <a:r>
              <a:rPr lang="en-US" sz="1800" dirty="0"/>
              <a:t>More setup with IP</a:t>
            </a:r>
          </a:p>
          <a:p>
            <a:pPr lvl="1"/>
            <a:r>
              <a:rPr lang="en-US" sz="1800" dirty="0"/>
              <a:t>Slower clock speed</a:t>
            </a:r>
          </a:p>
          <a:p>
            <a:r>
              <a:rPr lang="en-US" sz="1800" dirty="0"/>
              <a:t>Hardware based requires Intel Quartus Prime-Lite</a:t>
            </a:r>
          </a:p>
          <a:p>
            <a:pPr lvl="1"/>
            <a:r>
              <a:rPr lang="en-US" sz="1800" dirty="0"/>
              <a:t>Longer compiles, but hardware accurate</a:t>
            </a:r>
          </a:p>
          <a:p>
            <a:pPr lvl="1"/>
            <a:r>
              <a:rPr lang="en-US" sz="1800" dirty="0"/>
              <a:t>More complex networking, adds a level of hierarchy in the design</a:t>
            </a:r>
          </a:p>
        </p:txBody>
      </p:sp>
    </p:spTree>
    <p:extLst>
      <p:ext uri="{BB962C8B-B14F-4D97-AF65-F5344CB8AC3E}">
        <p14:creationId xmlns:p14="http://schemas.microsoft.com/office/powerpoint/2010/main" val="31338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56D1-11A7-BC4F-9A96-5CA6CF89352F}"/>
              </a:ext>
            </a:extLst>
          </p:cNvPr>
          <p:cNvSpPr>
            <a:spLocks noGrp="1"/>
          </p:cNvSpPr>
          <p:nvPr>
            <p:ph type="title"/>
          </p:nvPr>
        </p:nvSpPr>
        <p:spPr>
          <a:xfrm>
            <a:off x="157320" y="13558"/>
            <a:ext cx="8258176" cy="714375"/>
          </a:xfrm>
          <a:ln w="12700">
            <a:miter lim="400000"/>
          </a:ln>
        </p:spPr>
        <p:txBody>
          <a:bodyPr vert="horz" lIns="0" tIns="0" rIns="0" bIns="0" rtlCol="0" anchor="t" anchorCtr="0">
            <a:noAutofit/>
          </a:bodyPr>
          <a:lstStyle/>
          <a:p>
            <a:r>
              <a:rPr lang="en-US" sz="4000" dirty="0">
                <a:latin typeface="Intel Clear Pro" panose="020B0804020202060201" pitchFamily="34" charset="0"/>
                <a:ea typeface="Intel Clear Pro" panose="020B0804020202060201" pitchFamily="34" charset="0"/>
                <a:cs typeface="Intel Clear Pro" panose="020B0804020202060201" pitchFamily="34" charset="0"/>
              </a:rPr>
              <a:t>Simulation Console for FPGAs</a:t>
            </a:r>
          </a:p>
        </p:txBody>
      </p:sp>
      <p:sp>
        <p:nvSpPr>
          <p:cNvPr id="3" name="Content Placeholder 2">
            <a:extLst>
              <a:ext uri="{FF2B5EF4-FFF2-40B4-BE49-F238E27FC236}">
                <a16:creationId xmlns:a16="http://schemas.microsoft.com/office/drawing/2014/main" id="{FAEFD3FC-D9CC-CE4E-9D43-8F8C205AB3CF}"/>
              </a:ext>
            </a:extLst>
          </p:cNvPr>
          <p:cNvSpPr>
            <a:spLocks noGrp="1"/>
          </p:cNvSpPr>
          <p:nvPr>
            <p:ph sz="quarter" idx="27"/>
          </p:nvPr>
        </p:nvSpPr>
        <p:spPr>
          <a:xfrm>
            <a:off x="94749" y="1034106"/>
            <a:ext cx="3620861" cy="3438623"/>
          </a:xfrm>
        </p:spPr>
        <p:txBody>
          <a:bodyPr>
            <a:normAutofit/>
          </a:bodyPr>
          <a:lstStyle/>
          <a:p>
            <a:r>
              <a:rPr lang="en-US" sz="1800" dirty="0"/>
              <a:t>Supports: Switches, Push Buttons, LED, 7-Segments, PS2 character i/f and VGA Display</a:t>
            </a:r>
          </a:p>
          <a:p>
            <a:r>
              <a:rPr lang="en-US" sz="1800" dirty="0" err="1"/>
              <a:t>Modelsim</a:t>
            </a:r>
            <a:r>
              <a:rPr lang="en-US" sz="1800" dirty="0"/>
              <a:t> mimics behavior of board</a:t>
            </a:r>
          </a:p>
          <a:p>
            <a:r>
              <a:rPr lang="en-US" sz="1800" dirty="0"/>
              <a:t>Good for initial bring-up and debug</a:t>
            </a:r>
          </a:p>
          <a:p>
            <a:pPr lvl="1"/>
            <a:r>
              <a:rPr lang="en-US" sz="1800" dirty="0"/>
              <a:t>No need for viewing waveforms</a:t>
            </a:r>
          </a:p>
        </p:txBody>
      </p:sp>
      <p:pic>
        <p:nvPicPr>
          <p:cNvPr id="4" name="Picture 3">
            <a:extLst>
              <a:ext uri="{FF2B5EF4-FFF2-40B4-BE49-F238E27FC236}">
                <a16:creationId xmlns:a16="http://schemas.microsoft.com/office/drawing/2014/main" id="{13A236AE-F0F4-4127-AA08-D58F08A61E80}"/>
              </a:ext>
            </a:extLst>
          </p:cNvPr>
          <p:cNvPicPr>
            <a:picLocks noChangeAspect="1"/>
          </p:cNvPicPr>
          <p:nvPr/>
        </p:nvPicPr>
        <p:blipFill>
          <a:blip r:embed="rId2"/>
          <a:stretch>
            <a:fillRect/>
          </a:stretch>
        </p:blipFill>
        <p:spPr>
          <a:xfrm>
            <a:off x="3837214" y="727933"/>
            <a:ext cx="4877061" cy="3801957"/>
          </a:xfrm>
          <a:prstGeom prst="rect">
            <a:avLst/>
          </a:prstGeom>
        </p:spPr>
      </p:pic>
    </p:spTree>
    <p:extLst>
      <p:ext uri="{BB962C8B-B14F-4D97-AF65-F5344CB8AC3E}">
        <p14:creationId xmlns:p14="http://schemas.microsoft.com/office/powerpoint/2010/main" val="300347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56D1-11A7-BC4F-9A96-5CA6CF89352F}"/>
              </a:ext>
            </a:extLst>
          </p:cNvPr>
          <p:cNvSpPr>
            <a:spLocks noGrp="1"/>
          </p:cNvSpPr>
          <p:nvPr>
            <p:ph type="title"/>
          </p:nvPr>
        </p:nvSpPr>
        <p:spPr>
          <a:xfrm>
            <a:off x="428625" y="95585"/>
            <a:ext cx="8258176" cy="714375"/>
          </a:xfrm>
          <a:ln w="12700">
            <a:miter lim="400000"/>
          </a:ln>
        </p:spPr>
        <p:txBody>
          <a:bodyPr vert="horz" lIns="0" tIns="0" rIns="0" bIns="0" rtlCol="0" anchor="t" anchorCtr="0">
            <a:noAutofit/>
          </a:bodyPr>
          <a:lstStyle/>
          <a:p>
            <a:r>
              <a:rPr lang="en-US" sz="4000" dirty="0">
                <a:latin typeface="Intel Clear Pro" panose="020B0804020202060201" pitchFamily="34" charset="0"/>
                <a:ea typeface="Intel Clear Pro" panose="020B0804020202060201" pitchFamily="34" charset="0"/>
                <a:cs typeface="Intel Clear Pro" panose="020B0804020202060201" pitchFamily="34" charset="0"/>
              </a:rPr>
              <a:t>Overview</a:t>
            </a:r>
          </a:p>
        </p:txBody>
      </p:sp>
      <p:sp>
        <p:nvSpPr>
          <p:cNvPr id="3" name="Content Placeholder 2">
            <a:extLst>
              <a:ext uri="{FF2B5EF4-FFF2-40B4-BE49-F238E27FC236}">
                <a16:creationId xmlns:a16="http://schemas.microsoft.com/office/drawing/2014/main" id="{FAEFD3FC-D9CC-CE4E-9D43-8F8C205AB3CF}"/>
              </a:ext>
            </a:extLst>
          </p:cNvPr>
          <p:cNvSpPr>
            <a:spLocks noGrp="1"/>
          </p:cNvSpPr>
          <p:nvPr>
            <p:ph sz="quarter" idx="27"/>
          </p:nvPr>
        </p:nvSpPr>
        <p:spPr>
          <a:xfrm>
            <a:off x="457199" y="714165"/>
            <a:ext cx="8504360" cy="3438623"/>
          </a:xfrm>
        </p:spPr>
        <p:txBody>
          <a:bodyPr>
            <a:normAutofit/>
          </a:bodyPr>
          <a:lstStyle/>
          <a:p>
            <a:r>
              <a:rPr lang="en-US" sz="1200" dirty="0"/>
              <a:t>Support for remote GPIO-based labs.</a:t>
            </a:r>
          </a:p>
          <a:p>
            <a:pPr lvl="1"/>
            <a:r>
              <a:rPr lang="en-US" sz="1200" dirty="0"/>
              <a:t>Good for undergraduate curriculum.</a:t>
            </a:r>
          </a:p>
          <a:p>
            <a:r>
              <a:rPr lang="en-US" sz="1200" dirty="0"/>
              <a:t>Leverages existing Quartus Prime Lite installation.</a:t>
            </a:r>
          </a:p>
          <a:p>
            <a:pPr lvl="1"/>
            <a:r>
              <a:rPr lang="en-US" sz="1200" dirty="0"/>
              <a:t>No additional software needed.</a:t>
            </a:r>
          </a:p>
          <a:p>
            <a:pPr lvl="1"/>
            <a:r>
              <a:rPr lang="en-US" sz="1200" dirty="0"/>
              <a:t>Up and running in minutes.</a:t>
            </a:r>
          </a:p>
          <a:p>
            <a:r>
              <a:rPr lang="en-US" sz="1200" dirty="0"/>
              <a:t>Requirements:</a:t>
            </a:r>
          </a:p>
          <a:p>
            <a:pPr lvl="1"/>
            <a:r>
              <a:rPr lang="en-US" sz="1200" dirty="0"/>
              <a:t>Windows machine</a:t>
            </a:r>
          </a:p>
          <a:p>
            <a:pPr lvl="1"/>
            <a:r>
              <a:rPr lang="en-US" sz="1200" dirty="0"/>
              <a:t>Quartus Prime Lite</a:t>
            </a:r>
          </a:p>
          <a:p>
            <a:pPr lvl="1"/>
            <a:r>
              <a:rPr lang="en-US" sz="1200" dirty="0"/>
              <a:t>Access to local or remote development kit</a:t>
            </a:r>
          </a:p>
          <a:p>
            <a:endParaRPr lang="en-US" sz="1200" dirty="0"/>
          </a:p>
        </p:txBody>
      </p:sp>
      <p:pic>
        <p:nvPicPr>
          <p:cNvPr id="7" name="Picture 7" descr="Diagram&#10;&#10;Description automatically generated">
            <a:extLst>
              <a:ext uri="{FF2B5EF4-FFF2-40B4-BE49-F238E27FC236}">
                <a16:creationId xmlns:a16="http://schemas.microsoft.com/office/drawing/2014/main" id="{C6C88D23-72BB-46FB-82AF-0508737CEAD2}"/>
              </a:ext>
            </a:extLst>
          </p:cNvPr>
          <p:cNvPicPr>
            <a:picLocks noGrp="1" noChangeAspect="1"/>
          </p:cNvPicPr>
          <p:nvPr>
            <p:ph sz="quarter" idx="28"/>
          </p:nvPr>
        </p:nvPicPr>
        <p:blipFill>
          <a:blip r:embed="rId2"/>
          <a:stretch>
            <a:fillRect/>
          </a:stretch>
        </p:blipFill>
        <p:spPr>
          <a:xfrm>
            <a:off x="3638880" y="1386790"/>
            <a:ext cx="4854489" cy="2334399"/>
          </a:xfrm>
        </p:spPr>
      </p:pic>
      <p:pic>
        <p:nvPicPr>
          <p:cNvPr id="8" name="Content Placeholder 4" descr="A circuit board&#10;&#10;Description automatically generated">
            <a:extLst>
              <a:ext uri="{FF2B5EF4-FFF2-40B4-BE49-F238E27FC236}">
                <a16:creationId xmlns:a16="http://schemas.microsoft.com/office/drawing/2014/main" id="{C91A60E1-E93E-4F9B-9965-4EA1B7ECBCCB}"/>
              </a:ext>
            </a:extLst>
          </p:cNvPr>
          <p:cNvPicPr>
            <a:picLocks noChangeAspect="1"/>
          </p:cNvPicPr>
          <p:nvPr/>
        </p:nvPicPr>
        <p:blipFill>
          <a:blip r:embed="rId3"/>
          <a:stretch>
            <a:fillRect/>
          </a:stretch>
        </p:blipFill>
        <p:spPr>
          <a:xfrm>
            <a:off x="7493440" y="1673989"/>
            <a:ext cx="1439545" cy="1518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24197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DF04-4804-419D-A421-C6B3BA1A2F7D}"/>
              </a:ext>
            </a:extLst>
          </p:cNvPr>
          <p:cNvSpPr>
            <a:spLocks noGrp="1"/>
          </p:cNvSpPr>
          <p:nvPr>
            <p:ph type="title"/>
          </p:nvPr>
        </p:nvSpPr>
        <p:spPr>
          <a:xfrm>
            <a:off x="442912" y="147273"/>
            <a:ext cx="8258176" cy="714375"/>
          </a:xfrm>
        </p:spPr>
        <p:txBody>
          <a:bodyPr vert="horz" lIns="0" tIns="0" rIns="0" bIns="0" rtlCol="0" anchor="t" anchorCtr="0">
            <a:noAutofit/>
          </a:bodyPr>
          <a:lstStyle/>
          <a:p>
            <a:r>
              <a:rPr lang="en-US" sz="4000" dirty="0">
                <a:latin typeface="Intel Clear Pro" panose="020B0804020202060201" pitchFamily="34" charset="0"/>
                <a:ea typeface="Intel Clear Pro" panose="020B0804020202060201" pitchFamily="34" charset="0"/>
                <a:cs typeface="Intel Clear Pro" panose="020B0804020202060201" pitchFamily="34" charset="0"/>
              </a:rPr>
              <a:t>Connecting</a:t>
            </a:r>
            <a:r>
              <a:rPr lang="en-US" sz="4000" dirty="0">
                <a:latin typeface="Intel Clear Light"/>
              </a:rPr>
              <a:t> </a:t>
            </a:r>
            <a:r>
              <a:rPr lang="en-US" sz="4000" dirty="0">
                <a:latin typeface="Intel Clear Pro" panose="020B0804020202060201" pitchFamily="34" charset="0"/>
                <a:ea typeface="Intel Clear Pro" panose="020B0804020202060201" pitchFamily="34" charset="0"/>
                <a:cs typeface="Intel Clear Pro" panose="020B0804020202060201" pitchFamily="34" charset="0"/>
              </a:rPr>
              <a:t>to</a:t>
            </a:r>
            <a:r>
              <a:rPr lang="en-US" sz="4000" dirty="0">
                <a:latin typeface="Intel Clear Light"/>
              </a:rPr>
              <a:t> </a:t>
            </a:r>
            <a:r>
              <a:rPr lang="en-US" sz="4000" dirty="0">
                <a:latin typeface="Intel Clear Pro" panose="020B0804020202060201" pitchFamily="34" charset="0"/>
                <a:ea typeface="Intel Clear Pro" panose="020B0804020202060201" pitchFamily="34" charset="0"/>
                <a:cs typeface="Intel Clear Pro" panose="020B0804020202060201" pitchFamily="34" charset="0"/>
              </a:rPr>
              <a:t>Development</a:t>
            </a:r>
            <a:r>
              <a:rPr lang="en-US" sz="4000" dirty="0">
                <a:latin typeface="Intel Clear Light"/>
              </a:rPr>
              <a:t> </a:t>
            </a:r>
            <a:r>
              <a:rPr lang="en-US" sz="4000" dirty="0">
                <a:latin typeface="Intel Clear Pro" panose="020B0804020202060201" pitchFamily="34" charset="0"/>
                <a:ea typeface="Intel Clear Pro" panose="020B0804020202060201" pitchFamily="34" charset="0"/>
                <a:cs typeface="Intel Clear Pro" panose="020B0804020202060201" pitchFamily="34" charset="0"/>
              </a:rPr>
              <a:t>Kit</a:t>
            </a:r>
          </a:p>
        </p:txBody>
      </p:sp>
      <p:sp>
        <p:nvSpPr>
          <p:cNvPr id="3" name="Content Placeholder 2">
            <a:extLst>
              <a:ext uri="{FF2B5EF4-FFF2-40B4-BE49-F238E27FC236}">
                <a16:creationId xmlns:a16="http://schemas.microsoft.com/office/drawing/2014/main" id="{3508F05A-3C7F-4107-A2AB-A846508EA85A}"/>
              </a:ext>
            </a:extLst>
          </p:cNvPr>
          <p:cNvSpPr>
            <a:spLocks noGrp="1"/>
          </p:cNvSpPr>
          <p:nvPr>
            <p:ph sz="quarter" idx="27"/>
          </p:nvPr>
        </p:nvSpPr>
        <p:spPr>
          <a:xfrm>
            <a:off x="479097" y="1061621"/>
            <a:ext cx="3966394" cy="3438623"/>
          </a:xfrm>
        </p:spPr>
        <p:txBody>
          <a:bodyPr vert="horz" lIns="0" tIns="0" rIns="0" bIns="0" rtlCol="0" anchor="t">
            <a:normAutofit/>
          </a:bodyPr>
          <a:lstStyle/>
          <a:p>
            <a:r>
              <a:rPr lang="en-US" sz="1800" dirty="0">
                <a:latin typeface="Intel Clear Light"/>
              </a:rPr>
              <a:t>Right-click launch task</a:t>
            </a:r>
            <a:endParaRPr lang="en-US" sz="1800" dirty="0"/>
          </a:p>
          <a:p>
            <a:r>
              <a:rPr lang="en-US" sz="1800" dirty="0">
                <a:latin typeface="Intel Clear Light"/>
              </a:rPr>
              <a:t>Select "Start"</a:t>
            </a:r>
          </a:p>
          <a:p>
            <a:r>
              <a:rPr lang="en-US" sz="1800" dirty="0">
                <a:latin typeface="Intel Clear Light"/>
              </a:rPr>
              <a:t>If development kit is locally connected keep IPv4 as "local"</a:t>
            </a:r>
          </a:p>
          <a:p>
            <a:pPr lvl="1"/>
            <a:r>
              <a:rPr lang="en-US" sz="1800" dirty="0">
                <a:latin typeface="Intel Clear Light"/>
              </a:rPr>
              <a:t>Otherwise a host's IPv4 and password are used.</a:t>
            </a:r>
          </a:p>
          <a:p>
            <a:pPr>
              <a:buFont typeface="Wingdings" panose="020B0604020202020204" pitchFamily="34" charset="0"/>
              <a:buChar char="§"/>
            </a:pPr>
            <a:r>
              <a:rPr lang="en-US" sz="1800" dirty="0">
                <a:latin typeface="Intel Clear Light"/>
              </a:rPr>
              <a:t>Select project .</a:t>
            </a:r>
            <a:r>
              <a:rPr lang="en-US" sz="1800" dirty="0" err="1">
                <a:latin typeface="Intel Clear Light"/>
              </a:rPr>
              <a:t>sof</a:t>
            </a:r>
            <a:r>
              <a:rPr lang="en-US" sz="1800" dirty="0">
                <a:latin typeface="Intel Clear Light"/>
              </a:rPr>
              <a:t>.</a:t>
            </a:r>
          </a:p>
          <a:p>
            <a:pPr>
              <a:buFont typeface="Wingdings" panose="020B0604020202020204" pitchFamily="34" charset="0"/>
              <a:buChar char="§"/>
            </a:pPr>
            <a:r>
              <a:rPr lang="en-US" sz="1800" dirty="0">
                <a:latin typeface="Intel Clear Light"/>
              </a:rPr>
              <a:t>Link</a:t>
            </a:r>
          </a:p>
        </p:txBody>
      </p:sp>
      <p:pic>
        <p:nvPicPr>
          <p:cNvPr id="7" name="Picture 7" descr="Graphical user interface, text, application&#10;&#10;Description automatically generated">
            <a:extLst>
              <a:ext uri="{FF2B5EF4-FFF2-40B4-BE49-F238E27FC236}">
                <a16:creationId xmlns:a16="http://schemas.microsoft.com/office/drawing/2014/main" id="{528C6525-6212-43F8-B13C-2CCDFC534DDE}"/>
              </a:ext>
            </a:extLst>
          </p:cNvPr>
          <p:cNvPicPr>
            <a:picLocks noChangeAspect="1"/>
          </p:cNvPicPr>
          <p:nvPr/>
        </p:nvPicPr>
        <p:blipFill>
          <a:blip r:embed="rId2"/>
          <a:stretch>
            <a:fillRect/>
          </a:stretch>
        </p:blipFill>
        <p:spPr>
          <a:xfrm>
            <a:off x="5365631" y="1555974"/>
            <a:ext cx="2973956" cy="2020769"/>
          </a:xfrm>
          <a:prstGeom prst="rect">
            <a:avLst/>
          </a:prstGeom>
        </p:spPr>
      </p:pic>
    </p:spTree>
    <p:extLst>
      <p:ext uri="{BB962C8B-B14F-4D97-AF65-F5344CB8AC3E}">
        <p14:creationId xmlns:p14="http://schemas.microsoft.com/office/powerpoint/2010/main" val="359488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z="500" smtClean="0"/>
              <a:pPr/>
              <a:t>3</a:t>
            </a:fld>
            <a:endParaRPr lang="en-US" sz="500" dirty="0"/>
          </a:p>
        </p:txBody>
      </p:sp>
      <p:sp>
        <p:nvSpPr>
          <p:cNvPr id="43" name="Title 1">
            <a:extLst>
              <a:ext uri="{FF2B5EF4-FFF2-40B4-BE49-F238E27FC236}">
                <a16:creationId xmlns:a16="http://schemas.microsoft.com/office/drawing/2014/main" id="{88E3CAD3-3FCC-41CE-A693-65BB2C927D1F}"/>
              </a:ext>
            </a:extLst>
          </p:cNvPr>
          <p:cNvSpPr>
            <a:spLocks noGrp="1"/>
          </p:cNvSpPr>
          <p:nvPr>
            <p:ph type="title"/>
          </p:nvPr>
        </p:nvSpPr>
        <p:spPr>
          <a:xfrm>
            <a:off x="159682" y="-5476"/>
            <a:ext cx="10972800" cy="1158240"/>
          </a:xfrm>
        </p:spPr>
        <p:txBody>
          <a:body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Companion Lab</a:t>
            </a:r>
          </a:p>
        </p:txBody>
      </p:sp>
      <p:sp>
        <p:nvSpPr>
          <p:cNvPr id="44" name="Content Placeholder 3">
            <a:extLst>
              <a:ext uri="{FF2B5EF4-FFF2-40B4-BE49-F238E27FC236}">
                <a16:creationId xmlns:a16="http://schemas.microsoft.com/office/drawing/2014/main" id="{E27D503A-5594-41C7-82BA-98DF5DF74AD6}"/>
              </a:ext>
            </a:extLst>
          </p:cNvPr>
          <p:cNvSpPr>
            <a:spLocks noGrp="1"/>
          </p:cNvSpPr>
          <p:nvPr>
            <p:ph sz="quarter" idx="4294967295"/>
          </p:nvPr>
        </p:nvSpPr>
        <p:spPr>
          <a:xfrm>
            <a:off x="241724" y="992627"/>
            <a:ext cx="5061796" cy="914400"/>
          </a:xfrm>
          <a:prstGeom prst="rect">
            <a:avLst/>
          </a:prstGeom>
        </p:spPr>
        <p:txBody>
          <a:bodyPr/>
          <a:lstStyle/>
          <a:p>
            <a:pPr marL="342900" indent="-342900">
              <a:buAutoNum type="arabicPeriod"/>
            </a:pPr>
            <a:r>
              <a:rPr lang="en-US" sz="1600" dirty="0">
                <a:hlinkClick r:id="rId3"/>
              </a:rPr>
              <a:t>Download</a:t>
            </a:r>
            <a:r>
              <a:rPr lang="en-US" sz="1600" dirty="0"/>
              <a:t> the Quartus Prime Lite Software:</a:t>
            </a:r>
          </a:p>
          <a:p>
            <a:pPr marL="342900" indent="-342900">
              <a:buAutoNum type="arabicPeriod"/>
            </a:pPr>
            <a:r>
              <a:rPr lang="en-US" sz="1600" dirty="0"/>
              <a:t>We will run with a remote DE10-Lite development board</a:t>
            </a:r>
          </a:p>
          <a:p>
            <a:endParaRPr lang="en-US" sz="1600" dirty="0"/>
          </a:p>
          <a:p>
            <a:endParaRPr lang="en-US" sz="1400" b="1" dirty="0"/>
          </a:p>
          <a:p>
            <a:pPr marL="342900" indent="-342900">
              <a:buAutoNum type="arabicPeriod"/>
            </a:pPr>
            <a:endParaRPr lang="en-US" sz="1600" dirty="0"/>
          </a:p>
          <a:p>
            <a:endParaRPr lang="en-US" sz="1600" dirty="0"/>
          </a:p>
          <a:p>
            <a:pPr marL="342900" indent="-342900">
              <a:buAutoNum type="arabicPeriod"/>
            </a:pPr>
            <a:endParaRPr lang="en-US" sz="1600" dirty="0"/>
          </a:p>
          <a:p>
            <a:pPr marL="342900" indent="-342900">
              <a:buAutoNum type="arabicPeriod"/>
            </a:pPr>
            <a:endParaRPr lang="en-US" sz="1600" dirty="0"/>
          </a:p>
          <a:p>
            <a:endParaRPr lang="en-US" sz="100" dirty="0"/>
          </a:p>
        </p:txBody>
      </p:sp>
      <p:cxnSp>
        <p:nvCxnSpPr>
          <p:cNvPr id="5" name="Straight Connector 4"/>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6" name="Picture 5">
            <a:extLst>
              <a:ext uri="{FF2B5EF4-FFF2-40B4-BE49-F238E27FC236}">
                <a16:creationId xmlns:a16="http://schemas.microsoft.com/office/drawing/2014/main" id="{62F1A7FB-7371-4ED4-B23B-47265AA9E94A}"/>
              </a:ext>
            </a:extLst>
          </p:cNvPr>
          <p:cNvPicPr>
            <a:picLocks noChangeAspect="1"/>
          </p:cNvPicPr>
          <p:nvPr/>
        </p:nvPicPr>
        <p:blipFill>
          <a:blip r:embed="rId4"/>
          <a:stretch>
            <a:fillRect/>
          </a:stretch>
        </p:blipFill>
        <p:spPr>
          <a:xfrm>
            <a:off x="5940627" y="111731"/>
            <a:ext cx="3043691" cy="4920037"/>
          </a:xfrm>
          <a:prstGeom prst="rect">
            <a:avLst/>
          </a:prstGeom>
        </p:spPr>
      </p:pic>
      <p:sp>
        <p:nvSpPr>
          <p:cNvPr id="7" name="Rectangle 6">
            <a:extLst>
              <a:ext uri="{FF2B5EF4-FFF2-40B4-BE49-F238E27FC236}">
                <a16:creationId xmlns:a16="http://schemas.microsoft.com/office/drawing/2014/main" id="{95F7695C-245A-4F23-9C0E-CC52CFF327CC}"/>
              </a:ext>
            </a:extLst>
          </p:cNvPr>
          <p:cNvSpPr/>
          <p:nvPr/>
        </p:nvSpPr>
        <p:spPr>
          <a:xfrm>
            <a:off x="5844936" y="2327909"/>
            <a:ext cx="3235072" cy="4876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CE7471-909E-4E57-BB5E-59CE8AA482FB}"/>
              </a:ext>
            </a:extLst>
          </p:cNvPr>
          <p:cNvSpPr/>
          <p:nvPr/>
        </p:nvSpPr>
        <p:spPr>
          <a:xfrm>
            <a:off x="5918993" y="4424060"/>
            <a:ext cx="2969634" cy="400327"/>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2F70C4-FE87-44AF-9DAB-6421272E615F}"/>
              </a:ext>
            </a:extLst>
          </p:cNvPr>
          <p:cNvSpPr/>
          <p:nvPr/>
        </p:nvSpPr>
        <p:spPr>
          <a:xfrm>
            <a:off x="5918993" y="2448933"/>
            <a:ext cx="2969634" cy="400327"/>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8966AA8-05BA-4AE4-B04A-F2BB32B1C170}"/>
              </a:ext>
            </a:extLst>
          </p:cNvPr>
          <p:cNvPicPr>
            <a:picLocks noChangeAspect="1"/>
          </p:cNvPicPr>
          <p:nvPr/>
        </p:nvPicPr>
        <p:blipFill>
          <a:blip r:embed="rId5"/>
          <a:stretch>
            <a:fillRect/>
          </a:stretch>
        </p:blipFill>
        <p:spPr>
          <a:xfrm>
            <a:off x="1190297" y="1888600"/>
            <a:ext cx="3528333" cy="2598294"/>
          </a:xfrm>
          <a:prstGeom prst="rect">
            <a:avLst/>
          </a:prstGeom>
        </p:spPr>
      </p:pic>
    </p:spTree>
    <p:extLst>
      <p:ext uri="{BB962C8B-B14F-4D97-AF65-F5344CB8AC3E}">
        <p14:creationId xmlns:p14="http://schemas.microsoft.com/office/powerpoint/2010/main" val="121734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C831-13E9-42A0-A1FF-97935B880C6C}"/>
              </a:ext>
            </a:extLst>
          </p:cNvPr>
          <p:cNvSpPr>
            <a:spLocks noGrp="1"/>
          </p:cNvSpPr>
          <p:nvPr>
            <p:ph type="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New</a:t>
            </a:r>
            <a:r>
              <a:rPr lang="en-US" dirty="0"/>
              <a:t> </a:t>
            </a:r>
            <a:r>
              <a:rPr lang="en-US" dirty="0">
                <a:latin typeface="Intel Clear Pro" panose="020B0804020202060201" pitchFamily="34" charset="0"/>
                <a:ea typeface="Intel Clear Pro" panose="020B0804020202060201" pitchFamily="34" charset="0"/>
                <a:cs typeface="Intel Clear Pro" panose="020B0804020202060201" pitchFamily="34" charset="0"/>
              </a:rPr>
              <a:t>Remote</a:t>
            </a:r>
            <a:r>
              <a:rPr lang="en-US" dirty="0"/>
              <a:t> </a:t>
            </a:r>
            <a:r>
              <a:rPr lang="en-US" dirty="0">
                <a:latin typeface="Intel Clear Pro" panose="020B0804020202060201" pitchFamily="34" charset="0"/>
                <a:ea typeface="Intel Clear Pro" panose="020B0804020202060201" pitchFamily="34" charset="0"/>
                <a:cs typeface="Intel Clear Pro" panose="020B0804020202060201" pitchFamily="34" charset="0"/>
              </a:rPr>
              <a:t>Console</a:t>
            </a:r>
            <a:r>
              <a:rPr lang="en-US" dirty="0"/>
              <a:t> </a:t>
            </a:r>
            <a:r>
              <a:rPr lang="en-US" dirty="0">
                <a:latin typeface="Intel Clear Pro" panose="020B0804020202060201" pitchFamily="34" charset="0"/>
                <a:ea typeface="Intel Clear Pro" panose="020B0804020202060201" pitchFamily="34" charset="0"/>
                <a:cs typeface="Intel Clear Pro" panose="020B0804020202060201" pitchFamily="34" charset="0"/>
              </a:rPr>
              <a:t>Projects</a:t>
            </a:r>
          </a:p>
        </p:txBody>
      </p:sp>
      <p:sp>
        <p:nvSpPr>
          <p:cNvPr id="3" name="Content Placeholder 2">
            <a:extLst>
              <a:ext uri="{FF2B5EF4-FFF2-40B4-BE49-F238E27FC236}">
                <a16:creationId xmlns:a16="http://schemas.microsoft.com/office/drawing/2014/main" id="{CDCC5160-AC59-425B-85F7-5D211FFE0A01}"/>
              </a:ext>
            </a:extLst>
          </p:cNvPr>
          <p:cNvSpPr>
            <a:spLocks noGrp="1"/>
          </p:cNvSpPr>
          <p:nvPr>
            <p:ph sz="quarter" idx="28"/>
          </p:nvPr>
        </p:nvSpPr>
        <p:spPr/>
        <p:txBody>
          <a:bodyPr/>
          <a:lstStyle/>
          <a:p>
            <a:r>
              <a:rPr lang="en-US" sz="2000" dirty="0"/>
              <a:t>Download the </a:t>
            </a:r>
            <a:r>
              <a:rPr lang="en-US" sz="2000" dirty="0" err="1"/>
              <a:t>blankProject.qar</a:t>
            </a:r>
            <a:r>
              <a:rPr lang="en-US" sz="2000" dirty="0"/>
              <a:t> example project for your dev kit.</a:t>
            </a:r>
          </a:p>
          <a:p>
            <a:r>
              <a:rPr lang="en-US" sz="2000" dirty="0"/>
              <a:t>Unarchive the project into Quartus.</a:t>
            </a:r>
          </a:p>
          <a:p>
            <a:r>
              <a:rPr lang="en-US" sz="2000" dirty="0"/>
              <a:t>Add source files and connect new design to top-level wrapper.</a:t>
            </a:r>
          </a:p>
          <a:p>
            <a:r>
              <a:rPr lang="en-US" sz="2000" dirty="0"/>
              <a:t>Debug and compile.</a:t>
            </a:r>
          </a:p>
          <a:p>
            <a:r>
              <a:rPr lang="en-US" sz="2000" dirty="0"/>
              <a:t>Launch Remote Console and validate functionality in hardware.</a:t>
            </a:r>
          </a:p>
        </p:txBody>
      </p:sp>
    </p:spTree>
    <p:extLst>
      <p:ext uri="{BB962C8B-B14F-4D97-AF65-F5344CB8AC3E}">
        <p14:creationId xmlns:p14="http://schemas.microsoft.com/office/powerpoint/2010/main" val="240227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7FFB-9EEC-48D5-A775-954BAAD4530F}"/>
              </a:ext>
            </a:extLst>
          </p:cNvPr>
          <p:cNvSpPr>
            <a:spLocks noGrp="1"/>
          </p:cNvSpPr>
          <p:nvPr>
            <p:ph type="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Hosting</a:t>
            </a:r>
            <a:r>
              <a:rPr lang="en-US" dirty="0"/>
              <a:t> </a:t>
            </a:r>
            <a:r>
              <a:rPr lang="en-US" dirty="0">
                <a:latin typeface="Intel Clear Pro" panose="020B0804020202060201" pitchFamily="34" charset="0"/>
                <a:ea typeface="Intel Clear Pro" panose="020B0804020202060201" pitchFamily="34" charset="0"/>
                <a:cs typeface="Intel Clear Pro" panose="020B0804020202060201" pitchFamily="34" charset="0"/>
              </a:rPr>
              <a:t>Development</a:t>
            </a:r>
            <a:r>
              <a:rPr lang="en-US" dirty="0"/>
              <a:t> </a:t>
            </a:r>
            <a:r>
              <a:rPr lang="en-US" dirty="0">
                <a:latin typeface="Intel Clear Pro" panose="020B0804020202060201" pitchFamily="34" charset="0"/>
                <a:ea typeface="Intel Clear Pro" panose="020B0804020202060201" pitchFamily="34" charset="0"/>
                <a:cs typeface="Intel Clear Pro" panose="020B0804020202060201" pitchFamily="34" charset="0"/>
              </a:rPr>
              <a:t>Kits</a:t>
            </a:r>
          </a:p>
        </p:txBody>
      </p:sp>
      <p:sp>
        <p:nvSpPr>
          <p:cNvPr id="3" name="Content Placeholder 2">
            <a:extLst>
              <a:ext uri="{FF2B5EF4-FFF2-40B4-BE49-F238E27FC236}">
                <a16:creationId xmlns:a16="http://schemas.microsoft.com/office/drawing/2014/main" id="{E314C03D-593A-412A-B4ED-916F8B811081}"/>
              </a:ext>
            </a:extLst>
          </p:cNvPr>
          <p:cNvSpPr>
            <a:spLocks noGrp="1"/>
          </p:cNvSpPr>
          <p:nvPr>
            <p:ph sz="quarter" idx="28"/>
          </p:nvPr>
        </p:nvSpPr>
        <p:spPr/>
        <p:txBody>
          <a:bodyPr>
            <a:normAutofit/>
          </a:bodyPr>
          <a:lstStyle/>
          <a:p>
            <a:r>
              <a:rPr lang="en-US"/>
              <a:t>Requirements:</a:t>
            </a:r>
          </a:p>
          <a:p>
            <a:pPr lvl="1"/>
            <a:r>
              <a:rPr lang="en-US"/>
              <a:t>Linux Ubuntu 18.04</a:t>
            </a:r>
          </a:p>
          <a:p>
            <a:pPr lvl="1"/>
            <a:r>
              <a:rPr lang="en-US"/>
              <a:t>Static IP assignment</a:t>
            </a:r>
          </a:p>
          <a:p>
            <a:pPr lvl="1"/>
            <a:r>
              <a:rPr lang="en-US"/>
              <a:t>Enough USB connections (supports USB hubs)</a:t>
            </a:r>
          </a:p>
          <a:p>
            <a:pPr lvl="1"/>
            <a:r>
              <a:rPr lang="en-US"/>
              <a:t>Quartus Prime Lite Programmer and Tools package</a:t>
            </a:r>
          </a:p>
          <a:p>
            <a:pPr lvl="1"/>
            <a:r>
              <a:rPr lang="en-US"/>
              <a:t>Clients with VPN privileges</a:t>
            </a:r>
          </a:p>
          <a:p>
            <a:r>
              <a:rPr lang="en-US"/>
              <a:t>Run setup bash script as root</a:t>
            </a:r>
          </a:p>
          <a:p>
            <a:r>
              <a:rPr lang="en-US">
                <a:latin typeface="+mj-lt"/>
                <a:cs typeface="Courier New" panose="02070309020205020404" pitchFamily="49" charset="0"/>
              </a:rPr>
              <a:t>Distribute IPv4/passwords to clients</a:t>
            </a:r>
          </a:p>
          <a:p>
            <a:pPr lvl="1"/>
            <a:r>
              <a:rPr lang="en-US">
                <a:latin typeface="+mj-lt"/>
                <a:cs typeface="Courier New" panose="02070309020205020404" pitchFamily="49" charset="0"/>
              </a:rPr>
              <a:t>Saved in jtag_server_passwords.txt</a:t>
            </a:r>
          </a:p>
        </p:txBody>
      </p:sp>
    </p:spTree>
    <p:extLst>
      <p:ext uri="{BB962C8B-B14F-4D97-AF65-F5344CB8AC3E}">
        <p14:creationId xmlns:p14="http://schemas.microsoft.com/office/powerpoint/2010/main" val="363037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E9DBF86-5906-4B81-9CCC-5255EBB57E64}" type="slidenum">
              <a:rPr lang="en-US">
                <a:solidFill>
                  <a:prstClr val="white"/>
                </a:solidFill>
              </a:rPr>
              <a:pPr/>
              <a:t>32</a:t>
            </a:fld>
            <a:endParaRPr lang="en-US" dirty="0">
              <a:solidFill>
                <a:prstClr val="white"/>
              </a:solidFill>
            </a:endParaRPr>
          </a:p>
        </p:txBody>
      </p:sp>
      <p:sp>
        <p:nvSpPr>
          <p:cNvPr id="5"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FIRST LAB: SWITCH TO LED</a:t>
            </a:r>
          </a:p>
        </p:txBody>
      </p:sp>
      <p:cxnSp>
        <p:nvCxnSpPr>
          <p:cNvPr id="6" name="Straight Connector 5"/>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6815202" y="2189605"/>
            <a:ext cx="1539204" cy="300082"/>
          </a:xfrm>
          <a:prstGeom prst="rect">
            <a:avLst/>
          </a:prstGeom>
          <a:noFill/>
        </p:spPr>
        <p:txBody>
          <a:bodyPr wrap="none" rtlCol="0">
            <a:spAutoFit/>
          </a:bodyPr>
          <a:lstStyle/>
          <a:p>
            <a:r>
              <a:rPr lang="en-US" sz="1350" dirty="0">
                <a:solidFill>
                  <a:schemeClr val="accent1"/>
                </a:solidFill>
              </a:rPr>
              <a:t>assign LED = SW;</a:t>
            </a:r>
          </a:p>
        </p:txBody>
      </p:sp>
      <p:cxnSp>
        <p:nvCxnSpPr>
          <p:cNvPr id="3" name="Straight Connector 2">
            <a:extLst>
              <a:ext uri="{FF2B5EF4-FFF2-40B4-BE49-F238E27FC236}">
                <a16:creationId xmlns:a16="http://schemas.microsoft.com/office/drawing/2014/main" id="{ECE37C6C-E34F-4186-9407-1B9D47C1CFE6}"/>
              </a:ext>
            </a:extLst>
          </p:cNvPr>
          <p:cNvCxnSpPr/>
          <p:nvPr/>
        </p:nvCxnSpPr>
        <p:spPr>
          <a:xfrm>
            <a:off x="2306320" y="2692400"/>
            <a:ext cx="73152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3CB5A0-C5D8-4D8D-9D37-410CF3344237}"/>
              </a:ext>
            </a:extLst>
          </p:cNvPr>
          <p:cNvCxnSpPr>
            <a:cxnSpLocks/>
          </p:cNvCxnSpPr>
          <p:nvPr/>
        </p:nvCxnSpPr>
        <p:spPr>
          <a:xfrm>
            <a:off x="3271520" y="2702560"/>
            <a:ext cx="37592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8DF2F4D-8C5B-4751-B2AA-6FA89313B1C6}"/>
              </a:ext>
            </a:extLst>
          </p:cNvPr>
          <p:cNvCxnSpPr/>
          <p:nvPr/>
        </p:nvCxnSpPr>
        <p:spPr>
          <a:xfrm flipV="1">
            <a:off x="3037840" y="2438400"/>
            <a:ext cx="345440" cy="25400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335CECC-7FCC-4EBD-A0A0-30AB4210DC65}"/>
              </a:ext>
            </a:extLst>
          </p:cNvPr>
          <p:cNvCxnSpPr/>
          <p:nvPr/>
        </p:nvCxnSpPr>
        <p:spPr>
          <a:xfrm>
            <a:off x="2306320" y="2692400"/>
            <a:ext cx="0" cy="42672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0E1D2059-3269-4CF7-851A-4E4A936ACC79}"/>
              </a:ext>
            </a:extLst>
          </p:cNvPr>
          <p:cNvSpPr/>
          <p:nvPr/>
        </p:nvSpPr>
        <p:spPr>
          <a:xfrm rot="10800000">
            <a:off x="2153117" y="3119121"/>
            <a:ext cx="306406" cy="264143"/>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B8FDBFDB-1D55-487D-A091-0538A47A53A7}"/>
              </a:ext>
            </a:extLst>
          </p:cNvPr>
          <p:cNvSpPr/>
          <p:nvPr/>
        </p:nvSpPr>
        <p:spPr>
          <a:xfrm rot="5400000">
            <a:off x="4978400" y="2387600"/>
            <a:ext cx="695336" cy="59942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5E64FD3-BC32-4189-BB7E-E45E6C4BE970}"/>
              </a:ext>
            </a:extLst>
          </p:cNvPr>
          <p:cNvCxnSpPr/>
          <p:nvPr/>
        </p:nvCxnSpPr>
        <p:spPr>
          <a:xfrm>
            <a:off x="5625782" y="2397760"/>
            <a:ext cx="0" cy="53848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F661725-6A7E-4B40-84BC-4AADB6B0F85D}"/>
              </a:ext>
            </a:extLst>
          </p:cNvPr>
          <p:cNvCxnSpPr>
            <a:stCxn id="12" idx="0"/>
          </p:cNvCxnSpPr>
          <p:nvPr/>
        </p:nvCxnSpPr>
        <p:spPr>
          <a:xfrm flipV="1">
            <a:off x="5625782" y="2672080"/>
            <a:ext cx="724218" cy="1523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C3781A9-99CF-4B94-B545-1FBA45C4272E}"/>
              </a:ext>
            </a:extLst>
          </p:cNvPr>
          <p:cNvCxnSpPr>
            <a:cxnSpLocks/>
          </p:cNvCxnSpPr>
          <p:nvPr/>
        </p:nvCxnSpPr>
        <p:spPr>
          <a:xfrm>
            <a:off x="6350000" y="1798320"/>
            <a:ext cx="0" cy="88392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0CA171-0B6B-4AE1-A2D4-CDEB4FC28A0E}"/>
              </a:ext>
            </a:extLst>
          </p:cNvPr>
          <p:cNvCxnSpPr/>
          <p:nvPr/>
        </p:nvCxnSpPr>
        <p:spPr>
          <a:xfrm>
            <a:off x="6228080" y="1788160"/>
            <a:ext cx="23368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3C823E-DE72-4CAE-B288-E0F2C05BB39A}"/>
              </a:ext>
            </a:extLst>
          </p:cNvPr>
          <p:cNvCxnSpPr>
            <a:cxnSpLocks/>
          </p:cNvCxnSpPr>
          <p:nvPr/>
        </p:nvCxnSpPr>
        <p:spPr>
          <a:xfrm flipH="1">
            <a:off x="2592118" y="2573017"/>
            <a:ext cx="109929" cy="233679"/>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AEC2602-7D32-4E94-933D-D7FDE027E600}"/>
              </a:ext>
            </a:extLst>
          </p:cNvPr>
          <p:cNvSpPr txBox="1"/>
          <p:nvPr/>
        </p:nvSpPr>
        <p:spPr>
          <a:xfrm>
            <a:off x="2477155" y="2299426"/>
            <a:ext cx="389850" cy="300082"/>
          </a:xfrm>
          <a:prstGeom prst="rect">
            <a:avLst/>
          </a:prstGeom>
          <a:noFill/>
        </p:spPr>
        <p:txBody>
          <a:bodyPr wrap="none" rtlCol="0">
            <a:spAutoFit/>
          </a:bodyPr>
          <a:lstStyle/>
          <a:p>
            <a:r>
              <a:rPr lang="en-US" sz="1350" dirty="0">
                <a:solidFill>
                  <a:schemeClr val="accent1"/>
                </a:solidFill>
              </a:rPr>
              <a:t>10</a:t>
            </a:r>
          </a:p>
        </p:txBody>
      </p:sp>
      <p:cxnSp>
        <p:nvCxnSpPr>
          <p:cNvPr id="37" name="Straight Connector 36">
            <a:extLst>
              <a:ext uri="{FF2B5EF4-FFF2-40B4-BE49-F238E27FC236}">
                <a16:creationId xmlns:a16="http://schemas.microsoft.com/office/drawing/2014/main" id="{F0A81050-5760-4801-8A5B-22D8AD31B37D}"/>
              </a:ext>
            </a:extLst>
          </p:cNvPr>
          <p:cNvCxnSpPr>
            <a:cxnSpLocks/>
          </p:cNvCxnSpPr>
          <p:nvPr/>
        </p:nvCxnSpPr>
        <p:spPr>
          <a:xfrm>
            <a:off x="3759200" y="2700017"/>
            <a:ext cx="1267154"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83A2339B-A525-4F1B-8118-4D2D590BEB39}"/>
              </a:ext>
            </a:extLst>
          </p:cNvPr>
          <p:cNvSpPr/>
          <p:nvPr/>
        </p:nvSpPr>
        <p:spPr>
          <a:xfrm>
            <a:off x="3614115" y="2628897"/>
            <a:ext cx="152400" cy="1524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A5CA5DC-085A-40D0-9F06-E56051FE37E7}"/>
              </a:ext>
            </a:extLst>
          </p:cNvPr>
          <p:cNvCxnSpPr/>
          <p:nvPr/>
        </p:nvCxnSpPr>
        <p:spPr>
          <a:xfrm flipV="1">
            <a:off x="3510280" y="2309586"/>
            <a:ext cx="0" cy="38027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E1A45B8-2974-499B-A366-864D132AD524}"/>
              </a:ext>
            </a:extLst>
          </p:cNvPr>
          <p:cNvCxnSpPr/>
          <p:nvPr/>
        </p:nvCxnSpPr>
        <p:spPr>
          <a:xfrm flipV="1">
            <a:off x="3573170" y="1342150"/>
            <a:ext cx="0" cy="38027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42F398A-CDB0-4F0F-B11B-C9BE028BB4D0}"/>
              </a:ext>
            </a:extLst>
          </p:cNvPr>
          <p:cNvCxnSpPr/>
          <p:nvPr/>
        </p:nvCxnSpPr>
        <p:spPr>
          <a:xfrm flipV="1">
            <a:off x="3520440" y="2189605"/>
            <a:ext cx="137160" cy="11998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4DE77A3-9D02-4829-B1EC-09E9DA0C07F8}"/>
              </a:ext>
            </a:extLst>
          </p:cNvPr>
          <p:cNvCxnSpPr/>
          <p:nvPr/>
        </p:nvCxnSpPr>
        <p:spPr>
          <a:xfrm flipV="1">
            <a:off x="3466795" y="1972802"/>
            <a:ext cx="137160" cy="11998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D90A999-8652-4A8E-9793-C04C23574680}"/>
              </a:ext>
            </a:extLst>
          </p:cNvPr>
          <p:cNvCxnSpPr/>
          <p:nvPr/>
        </p:nvCxnSpPr>
        <p:spPr>
          <a:xfrm flipH="1" flipV="1">
            <a:off x="3466795" y="2092783"/>
            <a:ext cx="157480" cy="9682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F3BB089-AD1D-48F7-B1CE-6C0267AEF99B}"/>
              </a:ext>
            </a:extLst>
          </p:cNvPr>
          <p:cNvCxnSpPr/>
          <p:nvPr/>
        </p:nvCxnSpPr>
        <p:spPr>
          <a:xfrm flipH="1" flipV="1">
            <a:off x="3456635" y="1869629"/>
            <a:ext cx="157480" cy="9682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8EEDAB4-FD26-4C03-B29F-DE7D63848A1C}"/>
              </a:ext>
            </a:extLst>
          </p:cNvPr>
          <p:cNvCxnSpPr/>
          <p:nvPr/>
        </p:nvCxnSpPr>
        <p:spPr>
          <a:xfrm flipV="1">
            <a:off x="3449015" y="1722421"/>
            <a:ext cx="137160" cy="11998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F9CA4E5-4178-4F2E-80C0-70247970E303}"/>
              </a:ext>
            </a:extLst>
          </p:cNvPr>
          <p:cNvCxnSpPr/>
          <p:nvPr/>
        </p:nvCxnSpPr>
        <p:spPr>
          <a:xfrm>
            <a:off x="3456330" y="1342150"/>
            <a:ext cx="23368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040703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E9DBF86-5906-4B81-9CCC-5255EBB57E64}" type="slidenum">
              <a:rPr lang="en-US">
                <a:solidFill>
                  <a:prstClr val="white"/>
                </a:solidFill>
              </a:rPr>
              <a:pPr/>
              <a:t>33</a:t>
            </a:fld>
            <a:endParaRPr lang="en-US" dirty="0">
              <a:solidFill>
                <a:prstClr val="white"/>
              </a:solidFill>
            </a:endParaRPr>
          </a:p>
        </p:txBody>
      </p:sp>
      <p:sp>
        <p:nvSpPr>
          <p:cNvPr id="5"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Next LAB: Multiplexer</a:t>
            </a:r>
          </a:p>
        </p:txBody>
      </p:sp>
      <p:cxnSp>
        <p:nvCxnSpPr>
          <p:cNvPr id="6" name="Straight Connector 5"/>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7701" y="1441294"/>
            <a:ext cx="2381389" cy="1301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941" y="1608697"/>
            <a:ext cx="1342551" cy="113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200" y="1671793"/>
            <a:ext cx="1668317" cy="100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1996541" y="2861504"/>
            <a:ext cx="721426" cy="300082"/>
          </a:xfrm>
          <a:prstGeom prst="rect">
            <a:avLst/>
          </a:prstGeom>
          <a:noFill/>
        </p:spPr>
        <p:txBody>
          <a:bodyPr wrap="square" rtlCol="0">
            <a:spAutoFit/>
          </a:bodyPr>
          <a:lstStyle/>
          <a:p>
            <a:r>
              <a:rPr lang="en-US" sz="1350" dirty="0">
                <a:solidFill>
                  <a:schemeClr val="tx2"/>
                </a:solidFill>
              </a:rPr>
              <a:t>Circuit</a:t>
            </a:r>
          </a:p>
        </p:txBody>
      </p:sp>
      <p:sp>
        <p:nvSpPr>
          <p:cNvPr id="21" name="TextBox 20"/>
          <p:cNvSpPr txBox="1"/>
          <p:nvPr/>
        </p:nvSpPr>
        <p:spPr>
          <a:xfrm>
            <a:off x="4314201" y="2861504"/>
            <a:ext cx="1034030" cy="507831"/>
          </a:xfrm>
          <a:prstGeom prst="rect">
            <a:avLst/>
          </a:prstGeom>
          <a:noFill/>
        </p:spPr>
        <p:txBody>
          <a:bodyPr wrap="square" rtlCol="0">
            <a:spAutoFit/>
          </a:bodyPr>
          <a:lstStyle/>
          <a:p>
            <a:r>
              <a:rPr lang="en-US" sz="1350" dirty="0">
                <a:solidFill>
                  <a:schemeClr val="tx2"/>
                </a:solidFill>
              </a:rPr>
              <a:t>Truth table</a:t>
            </a:r>
          </a:p>
        </p:txBody>
      </p:sp>
      <p:sp>
        <p:nvSpPr>
          <p:cNvPr id="22" name="TextBox 21"/>
          <p:cNvSpPr txBox="1"/>
          <p:nvPr/>
        </p:nvSpPr>
        <p:spPr>
          <a:xfrm>
            <a:off x="6319520" y="2861504"/>
            <a:ext cx="1034030" cy="300082"/>
          </a:xfrm>
          <a:prstGeom prst="rect">
            <a:avLst/>
          </a:prstGeom>
          <a:noFill/>
        </p:spPr>
        <p:txBody>
          <a:bodyPr wrap="square" rtlCol="0">
            <a:spAutoFit/>
          </a:bodyPr>
          <a:lstStyle/>
          <a:p>
            <a:r>
              <a:rPr lang="en-US" sz="1350" dirty="0">
                <a:solidFill>
                  <a:schemeClr val="tx2"/>
                </a:solidFill>
              </a:rPr>
              <a:t>Symbol</a:t>
            </a:r>
          </a:p>
        </p:txBody>
      </p:sp>
      <p:sp>
        <p:nvSpPr>
          <p:cNvPr id="23" name="TextBox 22"/>
          <p:cNvSpPr txBox="1"/>
          <p:nvPr/>
        </p:nvSpPr>
        <p:spPr>
          <a:xfrm>
            <a:off x="1549228" y="3610547"/>
            <a:ext cx="5541902" cy="300082"/>
          </a:xfrm>
          <a:prstGeom prst="rect">
            <a:avLst/>
          </a:prstGeom>
          <a:noFill/>
        </p:spPr>
        <p:txBody>
          <a:bodyPr wrap="none" rtlCol="0">
            <a:spAutoFit/>
          </a:bodyPr>
          <a:lstStyle/>
          <a:p>
            <a:r>
              <a:rPr lang="en-US" sz="1350" dirty="0">
                <a:solidFill>
                  <a:schemeClr val="accent1"/>
                </a:solidFill>
              </a:rPr>
              <a:t>The multiplexer can be described by the following Verilog statement:</a:t>
            </a:r>
          </a:p>
        </p:txBody>
      </p:sp>
      <p:pic>
        <p:nvPicPr>
          <p:cNvPr id="2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2655" y="4103573"/>
            <a:ext cx="2893219"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916298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KNIGHTRIDER</a:t>
            </a:r>
          </a:p>
        </p:txBody>
      </p:sp>
      <p:cxnSp>
        <p:nvCxnSpPr>
          <p:cNvPr id="6" name="Straight Connector 5"/>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3" name="Picture 2" descr="Image result for knight rider image galle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86" y="1433917"/>
            <a:ext cx="3399583" cy="254640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8DC2980-9C25-4C80-95E0-13644703FEA8}"/>
              </a:ext>
            </a:extLst>
          </p:cNvPr>
          <p:cNvSpPr txBox="1"/>
          <p:nvPr/>
        </p:nvSpPr>
        <p:spPr>
          <a:xfrm>
            <a:off x="808760" y="-118423197"/>
            <a:ext cx="45719" cy="119064233"/>
          </a:xfrm>
          <a:prstGeom prst="rect">
            <a:avLst/>
          </a:prstGeom>
          <a:noFill/>
        </p:spPr>
        <p:txBody>
          <a:bodyPr vert="horz" wrap="square" lIns="0" tIns="0" rIns="0" bIns="0" rtlCol="0">
            <a:spAutoFit/>
          </a:bodyPr>
          <a:lstStyle/>
          <a:p>
            <a:endParaRPr lang="en-US" sz="1100" dirty="0" err="1">
              <a:solidFill>
                <a:srgbClr val="003C71"/>
              </a:solidFill>
            </a:endParaRPr>
          </a:p>
        </p:txBody>
      </p:sp>
      <p:pic>
        <p:nvPicPr>
          <p:cNvPr id="56" name="Picture 2" descr="Image result for electronic D flip-flop block diagram image">
            <a:extLst>
              <a:ext uri="{FF2B5EF4-FFF2-40B4-BE49-F238E27FC236}">
                <a16:creationId xmlns:a16="http://schemas.microsoft.com/office/drawing/2014/main" id="{2FC75ED9-89F6-45B3-A923-202F08152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8535" y="1249538"/>
            <a:ext cx="1090710" cy="79705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7FCB6983-AE4C-428B-AA9B-E5D977FC66FC}"/>
              </a:ext>
            </a:extLst>
          </p:cNvPr>
          <p:cNvPicPr>
            <a:picLocks noChangeAspect="1"/>
          </p:cNvPicPr>
          <p:nvPr/>
        </p:nvPicPr>
        <p:blipFill>
          <a:blip r:embed="rId6"/>
          <a:stretch>
            <a:fillRect/>
          </a:stretch>
        </p:blipFill>
        <p:spPr>
          <a:xfrm>
            <a:off x="4572000" y="2513596"/>
            <a:ext cx="4223780" cy="1899583"/>
          </a:xfrm>
          <a:prstGeom prst="rect">
            <a:avLst/>
          </a:prstGeom>
        </p:spPr>
      </p:pic>
    </p:spTree>
    <p:custDataLst>
      <p:tags r:id="rId1"/>
    </p:custDataLst>
    <p:extLst>
      <p:ext uri="{BB962C8B-B14F-4D97-AF65-F5344CB8AC3E}">
        <p14:creationId xmlns:p14="http://schemas.microsoft.com/office/powerpoint/2010/main" val="3533869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E06C5E-1CBE-4939-AB0A-BAC2898924E7}"/>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35</a:t>
            </a:fld>
            <a:endParaRPr lang="en-US" dirty="0">
              <a:solidFill>
                <a:prstClr val="white"/>
              </a:solidFill>
            </a:endParaRPr>
          </a:p>
        </p:txBody>
      </p:sp>
      <p:sp>
        <p:nvSpPr>
          <p:cNvPr id="5" name="Content Placeholder 4"/>
          <p:cNvSpPr>
            <a:spLocks noGrp="1"/>
          </p:cNvSpPr>
          <p:nvPr>
            <p:ph sz="quarter" idx="11"/>
          </p:nvPr>
        </p:nvSpPr>
        <p:spPr>
          <a:xfrm>
            <a:off x="159682" y="869767"/>
            <a:ext cx="8755718" cy="2956260"/>
          </a:xfrm>
        </p:spPr>
        <p:txBody>
          <a:bodyPr/>
          <a:lstStyle/>
          <a:p>
            <a:pPr marL="171450" lvl="0" indent="-171450">
              <a:buFont typeface="Arial" panose="020B0604020202020204" pitchFamily="34" charset="0"/>
              <a:buChar char="•"/>
            </a:pPr>
            <a:r>
              <a:rPr lang="en-US" sz="1600" dirty="0"/>
              <a:t>When Quartus Prime Lite first starts for the very first time it might ask you about purchasing a license, select Run Quartus, all licenses are free for this lab.</a:t>
            </a:r>
            <a:endParaRPr lang="en-US" sz="1000" dirty="0"/>
          </a:p>
          <a:p>
            <a:pPr marL="171450" lvl="0" indent="-171450">
              <a:buFont typeface="Arial" panose="020B0604020202020204" pitchFamily="34" charset="0"/>
              <a:buChar char="•"/>
            </a:pPr>
            <a:r>
              <a:rPr lang="en-US" sz="1600" dirty="0"/>
              <a:t>If things fail to compile, check your top Level Entity Setting </a:t>
            </a:r>
            <a:r>
              <a:rPr lang="en-US" sz="1600" dirty="0">
                <a:sym typeface="Wingdings" panose="05000000000000000000" pitchFamily="2" charset="2"/>
              </a:rPr>
              <a:t></a:t>
            </a:r>
            <a:r>
              <a:rPr lang="en-US" sz="1600" dirty="0"/>
              <a:t> Setting </a:t>
            </a:r>
            <a:r>
              <a:rPr lang="en-US" sz="1600" dirty="0">
                <a:sym typeface="Wingdings" panose="05000000000000000000" pitchFamily="2" charset="2"/>
              </a:rPr>
              <a:t></a:t>
            </a:r>
            <a:r>
              <a:rPr lang="en-US" sz="1600" dirty="0"/>
              <a:t> Top Level Entity and make sure that the module &lt;design&gt; matches your top level entity, including case.</a:t>
            </a:r>
            <a:endParaRPr lang="en-US" sz="1000" dirty="0"/>
          </a:p>
          <a:p>
            <a:pPr marL="171450" lvl="0" indent="-171450">
              <a:buFont typeface="Arial" panose="020B0604020202020204" pitchFamily="34" charset="0"/>
              <a:buChar char="•"/>
            </a:pPr>
            <a:r>
              <a:rPr lang="en-US" sz="1600" dirty="0"/>
              <a:t>Check the LEDR[0] and LEDR[9] pins carefully in the Knight Rider lab and see if they sequence properly. If not, study the code carefully! </a:t>
            </a:r>
            <a:endParaRPr lang="en-US" sz="1000" dirty="0"/>
          </a:p>
          <a:p>
            <a:pPr marL="171450" lvl="0" indent="-171450">
              <a:buFont typeface="Arial" panose="020B0604020202020204" pitchFamily="34" charset="0"/>
              <a:buChar char="•"/>
            </a:pPr>
            <a:r>
              <a:rPr lang="en-US" sz="1600" dirty="0"/>
              <a:t>Sometimes copy and paste from files into Quartus has carriage return formatting errors. If you see run on lines with no carriage return, you need to copy things over line by line, or add the appropriate file to your project. It’s better to click on the links and download the files.</a:t>
            </a:r>
          </a:p>
          <a:p>
            <a:pPr marL="171450" indent="-171450">
              <a:buFont typeface="Arial" panose="020B0604020202020204" pitchFamily="34" charset="0"/>
              <a:buChar char="•"/>
            </a:pPr>
            <a:endParaRPr lang="en-US" sz="1600" dirty="0"/>
          </a:p>
        </p:txBody>
      </p:sp>
      <p:sp>
        <p:nvSpPr>
          <p:cNvPr id="6" name="Title 1"/>
          <p:cNvSpPr txBox="1">
            <a:spLocks/>
          </p:cNvSpPr>
          <p:nvPr/>
        </p:nvSpPr>
        <p:spPr>
          <a:xfrm>
            <a:off x="159682" y="-57066"/>
            <a:ext cx="8229600" cy="868680"/>
          </a:xfrm>
          <a:prstGeom prst="rect">
            <a:avLst/>
          </a:prstGeom>
        </p:spPr>
        <p:txBody>
          <a:bodyPr vert="horz" lIns="0" tIns="0" rIns="0" bIns="0" rtlCol="0" anchor="t" anchorCtr="0">
            <a:noAutofit/>
          </a:bodyPr>
          <a:lstStyle>
            <a:lvl1pPr algn="l" defTabSz="192881" rtl="0" eaLnBrk="1" latinLnBrk="0" hangingPunct="1">
              <a:lnSpc>
                <a:spcPct val="100000"/>
              </a:lnSpc>
              <a:spcBef>
                <a:spcPct val="0"/>
              </a:spcBef>
              <a:buNone/>
              <a:defRPr sz="1181" b="0" i="0" kern="1200" spc="0" baseline="0">
                <a:solidFill>
                  <a:schemeClr val="tx2"/>
                </a:solidFill>
                <a:latin typeface="+mj-lt"/>
                <a:ea typeface="Intel Clear"/>
                <a:cs typeface="Arial" panose="020B0604020202020204" pitchFamily="34" charset="0"/>
              </a:defRPr>
            </a:lvl1pPr>
          </a:lstStyle>
          <a:p>
            <a:r>
              <a:rPr lang="en-US" sz="5400" dirty="0">
                <a:latin typeface="Intel Clear Pro" panose="020B0804020202060201" pitchFamily="34" charset="0"/>
                <a:ea typeface="Intel Clear Pro" panose="020B0804020202060201" pitchFamily="34" charset="0"/>
                <a:cs typeface="Intel Clear Pro" panose="020B0804020202060201" pitchFamily="34" charset="0"/>
              </a:rPr>
              <a:t>FINAL TIPS</a:t>
            </a:r>
          </a:p>
        </p:txBody>
      </p:sp>
      <p:cxnSp>
        <p:nvCxnSpPr>
          <p:cNvPr id="7" name="Straight Connector 6"/>
          <p:cNvCxnSpPr/>
          <p:nvPr/>
        </p:nvCxnSpPr>
        <p:spPr>
          <a:xfrm>
            <a:off x="159682" y="840690"/>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10840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0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26034"/>
            <a:ext cx="7886700" cy="699550"/>
          </a:xfrm>
        </p:spPr>
        <p:txBody>
          <a:bodyPr>
            <a:noAutofit/>
          </a:bodyPr>
          <a:lstStyle/>
          <a:p>
            <a:r>
              <a:rPr lang="en-US" sz="5400" dirty="0">
                <a:solidFill>
                  <a:schemeClr val="accent6"/>
                </a:solidFill>
              </a:rPr>
              <a:t>FIELD PROGRAMMABLE GATE ARRAY (FPGA)</a:t>
            </a:r>
          </a:p>
        </p:txBody>
      </p:sp>
      <p:sp>
        <p:nvSpPr>
          <p:cNvPr id="5" name="Slide Number Placeholder 4"/>
          <p:cNvSpPr>
            <a:spLocks noGrp="1"/>
          </p:cNvSpPr>
          <p:nvPr>
            <p:ph type="sldNum" sz="quarter" idx="4"/>
          </p:nvPr>
        </p:nvSpPr>
        <p:spPr/>
        <p:txBody>
          <a:bodyPr/>
          <a:lstStyle/>
          <a:p>
            <a:pPr defTabSz="408178"/>
            <a:fld id="{EE2556C5-CE8C-6547-B838-EA80C61A4AF7}" type="slidenum">
              <a:rPr lang="en-US" smtClean="0">
                <a:solidFill>
                  <a:prstClr val="white"/>
                </a:solidFill>
              </a:rPr>
              <a:pPr defTabSz="408178"/>
              <a:t>4</a:t>
            </a:fld>
            <a:endParaRPr lang="en-US" dirty="0">
              <a:solidFill>
                <a:prstClr val="white"/>
              </a:solidFill>
            </a:endParaRPr>
          </a:p>
        </p:txBody>
      </p:sp>
      <p:sp>
        <p:nvSpPr>
          <p:cNvPr id="16" name="TextBox 15"/>
          <p:cNvSpPr txBox="1"/>
          <p:nvPr/>
        </p:nvSpPr>
        <p:spPr>
          <a:xfrm>
            <a:off x="1528814" y="2684941"/>
            <a:ext cx="6085146" cy="1763957"/>
          </a:xfrm>
          <a:prstGeom prst="rect">
            <a:avLst/>
          </a:prstGeom>
          <a:solidFill>
            <a:schemeClr val="tx2"/>
          </a:solidFill>
          <a:ln w="9525" cap="sq" cmpd="sng">
            <a:noFill/>
            <a:miter lim="800000"/>
          </a:ln>
          <a:effectLst>
            <a:outerShdw blurRad="50800" dist="76200" dir="2700000" algn="tl" rotWithShape="0">
              <a:schemeClr val="accent6">
                <a:lumMod val="50000"/>
                <a:alpha val="40000"/>
              </a:schemeClr>
            </a:outerShdw>
          </a:effectLst>
        </p:spPr>
        <p:txBody>
          <a:bodyPr vert="horz" wrap="square" lIns="411480" tIns="0" rIns="68580" bIns="0" rtlCol="0" anchor="ctr" anchorCtr="0">
            <a:noAutofit/>
          </a:bodyPr>
          <a:lstStyle/>
          <a:p>
            <a:pPr marL="285750" indent="-285750" defTabSz="685800">
              <a:spcBef>
                <a:spcPts val="1350"/>
              </a:spcBef>
              <a:buClr>
                <a:prstClr val="white"/>
              </a:buClr>
              <a:buFont typeface="Arial" panose="020B0604020202020204" pitchFamily="34" charset="0"/>
              <a:buChar char="•"/>
            </a:pPr>
            <a:r>
              <a:rPr lang="en-US" dirty="0">
                <a:solidFill>
                  <a:prstClr val="white"/>
                </a:solidFill>
              </a:rPr>
              <a:t>Flexible, multi-functional reprogrammable silicon</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Custom hardware functionality</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Bare-metal speed and reliability</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Truly parallel in nature</a:t>
            </a:r>
          </a:p>
        </p:txBody>
      </p:sp>
      <p:grpSp>
        <p:nvGrpSpPr>
          <p:cNvPr id="3" name="Group 2"/>
          <p:cNvGrpSpPr/>
          <p:nvPr/>
        </p:nvGrpSpPr>
        <p:grpSpPr>
          <a:xfrm>
            <a:off x="451690" y="984082"/>
            <a:ext cx="6085146" cy="1384506"/>
            <a:chOff x="1577851" y="3231423"/>
            <a:chExt cx="6085146" cy="1384506"/>
          </a:xfrm>
        </p:grpSpPr>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397" y="3231423"/>
              <a:ext cx="1371600" cy="137160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7851" y="3237876"/>
              <a:ext cx="1371600" cy="1371600"/>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3624" y="3244329"/>
              <a:ext cx="1371600" cy="1371600"/>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1397" y="3244329"/>
              <a:ext cx="1371600" cy="1371600"/>
            </a:xfrm>
            <a:prstGeom prst="rect">
              <a:avLst/>
            </a:prstGeom>
          </p:spPr>
        </p:pic>
      </p:grpSp>
      <p:cxnSp>
        <p:nvCxnSpPr>
          <p:cNvPr id="11" name="Straight Connector 10"/>
          <p:cNvCxnSpPr/>
          <p:nvPr/>
        </p:nvCxnSpPr>
        <p:spPr>
          <a:xfrm>
            <a:off x="-917442" y="810837"/>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41F058A5-057D-4C5C-A918-48F0217B0A02}"/>
              </a:ext>
            </a:extLst>
          </p:cNvPr>
          <p:cNvPicPr>
            <a:picLocks noChangeAspect="1"/>
          </p:cNvPicPr>
          <p:nvPr/>
        </p:nvPicPr>
        <p:blipFill>
          <a:blip r:embed="rId7"/>
          <a:stretch>
            <a:fillRect/>
          </a:stretch>
        </p:blipFill>
        <p:spPr>
          <a:xfrm>
            <a:off x="6721009" y="996988"/>
            <a:ext cx="1371600" cy="1377387"/>
          </a:xfrm>
          <a:prstGeom prst="rect">
            <a:avLst/>
          </a:prstGeom>
        </p:spPr>
      </p:pic>
    </p:spTree>
    <p:extLst>
      <p:ext uri="{BB962C8B-B14F-4D97-AF65-F5344CB8AC3E}">
        <p14:creationId xmlns:p14="http://schemas.microsoft.com/office/powerpoint/2010/main" val="342327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682" y="0"/>
            <a:ext cx="7886700" cy="699550"/>
          </a:xfrm>
        </p:spPr>
        <p:txBody>
          <a:bodyPr>
            <a:noAutofit/>
          </a:bodyPr>
          <a:lstStyle/>
          <a:p>
            <a:r>
              <a:rPr lang="en-US" sz="5400" dirty="0">
                <a:solidFill>
                  <a:schemeClr val="accent6"/>
                </a:solidFill>
              </a:rPr>
              <a:t>Benefits of FPGA Technology</a:t>
            </a:r>
          </a:p>
        </p:txBody>
      </p:sp>
      <p:sp>
        <p:nvSpPr>
          <p:cNvPr id="5" name="Slide Number Placeholder 4"/>
          <p:cNvSpPr>
            <a:spLocks noGrp="1"/>
          </p:cNvSpPr>
          <p:nvPr>
            <p:ph type="sldNum" sz="quarter" idx="4"/>
          </p:nvPr>
        </p:nvSpPr>
        <p:spPr/>
        <p:txBody>
          <a:bodyPr/>
          <a:lstStyle/>
          <a:p>
            <a:pPr defTabSz="408178"/>
            <a:fld id="{EE2556C5-CE8C-6547-B838-EA80C61A4AF7}" type="slidenum">
              <a:rPr lang="en-US" smtClean="0">
                <a:solidFill>
                  <a:prstClr val="white"/>
                </a:solidFill>
              </a:rPr>
              <a:pPr defTabSz="408178"/>
              <a:t>5</a:t>
            </a:fld>
            <a:endParaRPr lang="en-US" dirty="0">
              <a:solidFill>
                <a:prstClr val="white"/>
              </a:solidFill>
            </a:endParaRPr>
          </a:p>
        </p:txBody>
      </p:sp>
      <p:sp>
        <p:nvSpPr>
          <p:cNvPr id="16" name="TextBox 15"/>
          <p:cNvSpPr txBox="1"/>
          <p:nvPr/>
        </p:nvSpPr>
        <p:spPr>
          <a:xfrm>
            <a:off x="402704" y="1054194"/>
            <a:ext cx="8291591" cy="3070766"/>
          </a:xfrm>
          <a:prstGeom prst="rect">
            <a:avLst/>
          </a:prstGeom>
          <a:solidFill>
            <a:schemeClr val="tx2"/>
          </a:solidFill>
          <a:ln w="9525" cap="sq" cmpd="sng">
            <a:noFill/>
            <a:miter lim="800000"/>
          </a:ln>
          <a:effectLst>
            <a:outerShdw blurRad="50800" dist="76200" dir="2700000" algn="tl" rotWithShape="0">
              <a:schemeClr val="accent6">
                <a:lumMod val="50000"/>
                <a:alpha val="40000"/>
              </a:schemeClr>
            </a:outerShdw>
          </a:effectLst>
        </p:spPr>
        <p:txBody>
          <a:bodyPr vert="horz" wrap="square" lIns="411480" tIns="0" rIns="68580" bIns="0" rtlCol="0" anchor="ctr" anchorCtr="0">
            <a:noAutofit/>
          </a:bodyPr>
          <a:lstStyle/>
          <a:p>
            <a:pPr marL="285750" indent="-285750" defTabSz="685800">
              <a:spcBef>
                <a:spcPts val="1350"/>
              </a:spcBef>
              <a:buClr>
                <a:prstClr val="white"/>
              </a:buClr>
              <a:buFont typeface="Arial" panose="020B0604020202020204" pitchFamily="34" charset="0"/>
              <a:buChar char="•"/>
            </a:pPr>
            <a:r>
              <a:rPr lang="en-US" dirty="0">
                <a:solidFill>
                  <a:prstClr val="white"/>
                </a:solidFill>
              </a:rPr>
              <a:t>Flexibility</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Time to market</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Performance</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Reliability</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Long-Term Maintenance – reprogram if features change or bugs found</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Many different applications – 5G, Data Center, Industrial, DSP</a:t>
            </a:r>
          </a:p>
          <a:p>
            <a:pPr marL="285750" indent="-285750" defTabSz="685800">
              <a:spcBef>
                <a:spcPts val="1350"/>
              </a:spcBef>
              <a:buClr>
                <a:prstClr val="white"/>
              </a:buClr>
              <a:buFont typeface="Arial" panose="020B0604020202020204" pitchFamily="34" charset="0"/>
              <a:buChar char="•"/>
            </a:pPr>
            <a:r>
              <a:rPr lang="en-US" dirty="0">
                <a:solidFill>
                  <a:prstClr val="white"/>
                </a:solidFill>
              </a:rPr>
              <a:t>Excellent prototyping vehicle</a:t>
            </a:r>
          </a:p>
        </p:txBody>
      </p:sp>
      <p:cxnSp>
        <p:nvCxnSpPr>
          <p:cNvPr id="9" name="Straight Connector 8"/>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92468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3236" y="-2517"/>
            <a:ext cx="9162288" cy="4720852"/>
            <a:chOff x="-16913" y="-3356"/>
            <a:chExt cx="12216384" cy="6294469"/>
          </a:xfrm>
        </p:grpSpPr>
        <p:grpSp>
          <p:nvGrpSpPr>
            <p:cNvPr id="5" name="Group 4"/>
            <p:cNvGrpSpPr>
              <a:grpSpLocks noChangeAspect="1"/>
            </p:cNvGrpSpPr>
            <p:nvPr/>
          </p:nvGrpSpPr>
          <p:grpSpPr>
            <a:xfrm>
              <a:off x="-16913" y="0"/>
              <a:ext cx="12216384" cy="6291113"/>
              <a:chOff x="-313698" y="397565"/>
              <a:chExt cx="12084311" cy="5893322"/>
            </a:xfrm>
          </p:grpSpPr>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69465" y="397565"/>
                <a:ext cx="3647055" cy="202236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523657" y="397565"/>
                <a:ext cx="2244446" cy="2022363"/>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76374" y="397565"/>
                <a:ext cx="1677144" cy="2012252"/>
              </a:xfrm>
              <a:prstGeom prst="rect">
                <a:avLst/>
              </a:prstGeom>
            </p:spPr>
          </p:pic>
          <p:pic>
            <p:nvPicPr>
              <p:cNvPr id="10" name="Picture 9"/>
              <p:cNvPicPr>
                <a:picLocks/>
              </p:cNvPicPr>
              <p:nvPr/>
            </p:nvPicPr>
            <p:blipFill>
              <a:blip r:embed="rId6" cstate="screen">
                <a:extLst>
                  <a:ext uri="{28A0092B-C50C-407E-A947-70E740481C1C}">
                    <a14:useLocalDpi xmlns:a14="http://schemas.microsoft.com/office/drawing/2010/main"/>
                  </a:ext>
                </a:extLst>
              </a:blip>
              <a:stretch>
                <a:fillRect/>
              </a:stretch>
            </p:blipFill>
            <p:spPr>
              <a:xfrm>
                <a:off x="6972051" y="2406572"/>
                <a:ext cx="2558494" cy="1877881"/>
              </a:xfrm>
              <a:prstGeom prst="rect">
                <a:avLst/>
              </a:prstGeom>
            </p:spPr>
          </p:pic>
          <p:pic>
            <p:nvPicPr>
              <p:cNvPr id="11" name="Picture 10"/>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1976317" y="397565"/>
                <a:ext cx="2406008" cy="2018498"/>
              </a:xfrm>
              <a:prstGeom prst="rect">
                <a:avLst/>
              </a:prstGeom>
            </p:spPr>
          </p:pic>
          <p:pic>
            <p:nvPicPr>
              <p:cNvPr id="12" name="Pictur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0822" y="4260994"/>
                <a:ext cx="2509028" cy="2025507"/>
              </a:xfrm>
              <a:prstGeom prst="rect">
                <a:avLst/>
              </a:prstGeom>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08773" y="397565"/>
                <a:ext cx="2280697" cy="2012251"/>
              </a:xfrm>
              <a:prstGeom prst="rect">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43825" y="2406572"/>
                <a:ext cx="2629599" cy="1877881"/>
              </a:xfrm>
              <a:prstGeom prst="rect">
                <a:avLst/>
              </a:prstGeom>
            </p:spPr>
          </p:pic>
          <p:pic>
            <p:nvPicPr>
              <p:cNvPr id="15" name="Picture 14"/>
              <p:cNvPicPr>
                <a:picLocks noChangeAspect="1"/>
              </p:cNvPicPr>
              <p:nvPr/>
            </p:nvPicPr>
            <p:blipFill rotWithShape="1">
              <a:blip r:embed="rId11" cstate="screen">
                <a:extLst>
                  <a:ext uri="{28A0092B-C50C-407E-A947-70E740481C1C}">
                    <a14:useLocalDpi xmlns:a14="http://schemas.microsoft.com/office/drawing/2010/main"/>
                  </a:ext>
                </a:extLst>
              </a:blip>
              <a:srcRect r="-2758"/>
              <a:stretch/>
            </p:blipFill>
            <p:spPr>
              <a:xfrm>
                <a:off x="2429618" y="2406572"/>
                <a:ext cx="2053969" cy="1873445"/>
              </a:xfrm>
              <a:prstGeom prst="rect">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13698" y="2406572"/>
                <a:ext cx="2758800" cy="1873445"/>
              </a:xfrm>
              <a:prstGeom prst="rect">
                <a:avLst/>
              </a:prstGeom>
            </p:spPr>
          </p:pic>
          <p:pic>
            <p:nvPicPr>
              <p:cNvPr id="18" name="Picture 17"/>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208823" y="4260994"/>
                <a:ext cx="2147650" cy="2025507"/>
              </a:xfrm>
              <a:prstGeom prst="rect">
                <a:avLst/>
              </a:prstGeom>
            </p:spPr>
          </p:pic>
          <p:pic>
            <p:nvPicPr>
              <p:cNvPr id="20" name="Picture 19"/>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356473" y="4260994"/>
                <a:ext cx="2527458" cy="2022363"/>
              </a:xfrm>
              <a:prstGeom prst="rect">
                <a:avLst/>
              </a:prstGeom>
            </p:spPr>
          </p:pic>
          <p:pic>
            <p:nvPicPr>
              <p:cNvPr id="25" name="Picture 24"/>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509536" y="2406572"/>
                <a:ext cx="2260178" cy="1878698"/>
              </a:xfrm>
              <a:prstGeom prst="rect">
                <a:avLst/>
              </a:prstGeom>
            </p:spPr>
          </p:pic>
          <p:pic>
            <p:nvPicPr>
              <p:cNvPr id="24" name="Picture 23"/>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flipH="1">
                <a:off x="6883931" y="4260994"/>
                <a:ext cx="3027396" cy="2022363"/>
              </a:xfrm>
              <a:prstGeom prst="rect">
                <a:avLst/>
              </a:prstGeom>
            </p:spPr>
          </p:pic>
          <p:pic>
            <p:nvPicPr>
              <p:cNvPr id="7" name="Picture 6"/>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9516564" y="4268524"/>
                <a:ext cx="2254049" cy="2022363"/>
              </a:xfrm>
              <a:prstGeom prst="rect">
                <a:avLst/>
              </a:prstGeom>
            </p:spPr>
          </p:pic>
        </p:grpSp>
        <p:sp>
          <p:nvSpPr>
            <p:cNvPr id="2" name="Rectangle 1"/>
            <p:cNvSpPr/>
            <p:nvPr/>
          </p:nvSpPr>
          <p:spPr>
            <a:xfrm>
              <a:off x="-3896" y="-3356"/>
              <a:ext cx="12192000" cy="2132811"/>
            </a:xfrm>
            <a:prstGeom prst="rect">
              <a:avLst/>
            </a:prstGeom>
            <a:gradFill>
              <a:gsLst>
                <a:gs pos="0">
                  <a:schemeClr val="accent6">
                    <a:alpha val="88000"/>
                  </a:schemeClr>
                </a:gs>
                <a:gs pos="100000">
                  <a:schemeClr val="accent6">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endParaRPr lang="en-US" sz="1350" dirty="0">
                <a:solidFill>
                  <a:prstClr val="white"/>
                </a:solidFill>
                <a:latin typeface="Intel Clear"/>
                <a:cs typeface="Arial"/>
              </a:endParaRPr>
            </a:p>
          </p:txBody>
        </p:sp>
      </p:grpSp>
      <p:sp>
        <p:nvSpPr>
          <p:cNvPr id="3" name="Title 2"/>
          <p:cNvSpPr>
            <a:spLocks noGrp="1"/>
          </p:cNvSpPr>
          <p:nvPr>
            <p:ph type="title"/>
          </p:nvPr>
        </p:nvSpPr>
        <p:spPr/>
        <p:txBody>
          <a:bodyPr/>
          <a:lstStyle/>
          <a:p>
            <a:r>
              <a:rPr lang="en-US" sz="5400" dirty="0">
                <a:latin typeface="Intel Clear Pro" panose="020B0804020202060201" pitchFamily="34" charset="0"/>
                <a:cs typeface="Intel Clear Pro" panose="020B0804020202060201" pitchFamily="34" charset="0"/>
              </a:rPr>
              <a:t>THE RISE OF NEW MARKETS</a:t>
            </a:r>
          </a:p>
        </p:txBody>
      </p:sp>
      <p:sp>
        <p:nvSpPr>
          <p:cNvPr id="4" name="Slide Number Placeholder 3"/>
          <p:cNvSpPr>
            <a:spLocks noGrp="1"/>
          </p:cNvSpPr>
          <p:nvPr>
            <p:ph type="sldNum" sz="quarter" idx="4"/>
          </p:nvPr>
        </p:nvSpPr>
        <p:spPr>
          <a:prstGeom prst="rect">
            <a:avLst/>
          </a:prstGeom>
        </p:spPr>
        <p:txBody>
          <a:bodyPr/>
          <a:lstStyle/>
          <a:p>
            <a:pPr defTabSz="685800">
              <a:defRPr/>
            </a:pPr>
            <a:fld id="{EE2556C5-CE8C-6547-B838-EA80C61A4AF7}" type="slidenum">
              <a:rPr lang="en-US">
                <a:solidFill>
                  <a:prstClr val="white"/>
                </a:solidFill>
                <a:latin typeface="Intel Clear"/>
              </a:rPr>
              <a:pPr defTabSz="685800">
                <a:defRPr/>
              </a:pPr>
              <a:t>6</a:t>
            </a:fld>
            <a:endParaRPr lang="en-US" dirty="0">
              <a:solidFill>
                <a:prstClr val="white"/>
              </a:solidFill>
              <a:latin typeface="Intel Clear"/>
            </a:endParaRPr>
          </a:p>
        </p:txBody>
      </p:sp>
    </p:spTree>
    <p:extLst>
      <p:ext uri="{BB962C8B-B14F-4D97-AF65-F5344CB8AC3E}">
        <p14:creationId xmlns:p14="http://schemas.microsoft.com/office/powerpoint/2010/main" val="41443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273" y="-57122"/>
            <a:ext cx="8229600" cy="868680"/>
          </a:xfrm>
        </p:spPr>
        <p:txBody>
          <a:bodyPr/>
          <a:lstStyle/>
          <a:p>
            <a:r>
              <a:rPr lang="en-US" sz="5400" dirty="0">
                <a:solidFill>
                  <a:schemeClr val="accent6"/>
                </a:solidFill>
              </a:rPr>
              <a:t>The BIRTH OF FPGA</a:t>
            </a:r>
            <a:r>
              <a:rPr lang="en-US" sz="4400" dirty="0">
                <a:solidFill>
                  <a:schemeClr val="accent6"/>
                </a:solidFill>
              </a:rPr>
              <a:t>S</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7</a:t>
            </a:fld>
            <a:endParaRPr lang="en-US" dirty="0">
              <a:solidFill>
                <a:srgbClr val="FFFFFF"/>
              </a:solidFill>
              <a:latin typeface="Intel Clear Light" panose="020B0404020203020204" pitchFamily="34" charset="0"/>
              <a:cs typeface="Neo Sans Intel Light"/>
            </a:endParaRPr>
          </a:p>
        </p:txBody>
      </p:sp>
      <p:sp>
        <p:nvSpPr>
          <p:cNvPr id="11" name="Content Placeholder 2"/>
          <p:cNvSpPr txBox="1">
            <a:spLocks/>
          </p:cNvSpPr>
          <p:nvPr/>
        </p:nvSpPr>
        <p:spPr>
          <a:xfrm>
            <a:off x="169273" y="3983275"/>
            <a:ext cx="1123243" cy="705650"/>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First PROM; programmable, but permanent</a:t>
            </a:r>
          </a:p>
        </p:txBody>
      </p:sp>
      <p:cxnSp>
        <p:nvCxnSpPr>
          <p:cNvPr id="18" name="Straight Connector 17"/>
          <p:cNvCxnSpPr/>
          <p:nvPr/>
        </p:nvCxnSpPr>
        <p:spPr>
          <a:xfrm flipV="1">
            <a:off x="709432" y="2643729"/>
            <a:ext cx="0" cy="154437"/>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55" name="Content Placeholder 2"/>
          <p:cNvSpPr txBox="1">
            <a:spLocks/>
          </p:cNvSpPr>
          <p:nvPr/>
        </p:nvSpPr>
        <p:spPr>
          <a:xfrm>
            <a:off x="345069" y="2841149"/>
            <a:ext cx="728727" cy="27926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1970 </a:t>
            </a:r>
          </a:p>
        </p:txBody>
      </p:sp>
      <p:cxnSp>
        <p:nvCxnSpPr>
          <p:cNvPr id="86" name="Straight Connector 85"/>
          <p:cNvCxnSpPr/>
          <p:nvPr/>
        </p:nvCxnSpPr>
        <p:spPr>
          <a:xfrm>
            <a:off x="345069" y="2648021"/>
            <a:ext cx="8589173" cy="8856"/>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pic>
        <p:nvPicPr>
          <p:cNvPr id="14" name="Picture 4" descr="Image result for prom 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09" y="3281804"/>
            <a:ext cx="685800" cy="457200"/>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774400" y="1042291"/>
            <a:ext cx="919327" cy="1608101"/>
            <a:chOff x="592199" y="1042291"/>
            <a:chExt cx="919327" cy="1608101"/>
          </a:xfrm>
        </p:grpSpPr>
        <p:sp>
          <p:nvSpPr>
            <p:cNvPr id="30" name="Content Placeholder 2"/>
            <p:cNvSpPr txBox="1">
              <a:spLocks/>
            </p:cNvSpPr>
            <p:nvPr/>
          </p:nvSpPr>
          <p:spPr>
            <a:xfrm>
              <a:off x="592199" y="1042291"/>
              <a:ext cx="919327" cy="493217"/>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First EPROM; erased using UV light</a:t>
              </a:r>
            </a:p>
          </p:txBody>
        </p:sp>
        <p:sp>
          <p:nvSpPr>
            <p:cNvPr id="28" name="Content Placeholder 2"/>
            <p:cNvSpPr txBox="1">
              <a:spLocks/>
            </p:cNvSpPr>
            <p:nvPr/>
          </p:nvSpPr>
          <p:spPr>
            <a:xfrm>
              <a:off x="709432" y="2223567"/>
              <a:ext cx="728727" cy="27926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1971 </a:t>
              </a:r>
            </a:p>
          </p:txBody>
        </p:sp>
        <p:cxnSp>
          <p:nvCxnSpPr>
            <p:cNvPr id="31" name="Straight Connector 30"/>
            <p:cNvCxnSpPr/>
            <p:nvPr/>
          </p:nvCxnSpPr>
          <p:spPr>
            <a:xfrm>
              <a:off x="1058409" y="2495955"/>
              <a:ext cx="0" cy="154437"/>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30" name="Picture 6" descr="Image result for prom device"/>
            <p:cNvPicPr>
              <a:picLocks noChangeAspect="1" noChangeArrowheads="1"/>
            </p:cNvPicPr>
            <p:nvPr/>
          </p:nvPicPr>
          <p:blipFill rotWithShape="1">
            <a:blip r:embed="rId4">
              <a:extLst>
                <a:ext uri="{28A0092B-C50C-407E-A947-70E740481C1C}">
                  <a14:useLocalDpi xmlns:a14="http://schemas.microsoft.com/office/drawing/2010/main" val="0"/>
                </a:ext>
              </a:extLst>
            </a:blip>
            <a:srcRect l="22840" t="20104" r="30102" b="23276"/>
            <a:stretch/>
          </p:blipFill>
          <p:spPr bwMode="auto">
            <a:xfrm>
              <a:off x="730895" y="1631944"/>
              <a:ext cx="685800" cy="548640"/>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2066614" y="2650392"/>
            <a:ext cx="1071885" cy="1780401"/>
            <a:chOff x="1191443" y="2648020"/>
            <a:chExt cx="1071885" cy="1780401"/>
          </a:xfrm>
        </p:grpSpPr>
        <p:cxnSp>
          <p:nvCxnSpPr>
            <p:cNvPr id="96" name="Straight Connector 95"/>
            <p:cNvCxnSpPr/>
            <p:nvPr/>
          </p:nvCxnSpPr>
          <p:spPr>
            <a:xfrm flipV="1">
              <a:off x="1747600" y="2648020"/>
              <a:ext cx="0" cy="154437"/>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1408157" y="2794987"/>
              <a:ext cx="684803" cy="346249"/>
            </a:xfrm>
            <a:prstGeom prst="rect">
              <a:avLst/>
            </a:prstGeom>
            <a:noFill/>
          </p:spPr>
          <p:txBody>
            <a:bodyPr wrap="none" rtlCol="0">
              <a:spAutoFit/>
            </a:bodyPr>
            <a:lstStyle/>
            <a:p>
              <a:pPr defTabSz="685800"/>
              <a:r>
                <a:rPr lang="en-US" sz="1650" b="1" dirty="0">
                  <a:solidFill>
                    <a:schemeClr val="accent6"/>
                  </a:solidFill>
                </a:rPr>
                <a:t>1975</a:t>
              </a:r>
            </a:p>
          </p:txBody>
        </p:sp>
        <p:pic>
          <p:nvPicPr>
            <p:cNvPr id="104" name="Picture 8" descr="Image result for programmable logic arr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9516" y="3176877"/>
              <a:ext cx="685800" cy="809564"/>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1191443" y="4133774"/>
              <a:ext cx="1071885" cy="294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First PLA; limited to sum of products</a:t>
              </a:r>
            </a:p>
          </p:txBody>
        </p:sp>
      </p:grpSp>
      <p:grpSp>
        <p:nvGrpSpPr>
          <p:cNvPr id="67" name="Group 66"/>
          <p:cNvGrpSpPr/>
          <p:nvPr/>
        </p:nvGrpSpPr>
        <p:grpSpPr>
          <a:xfrm>
            <a:off x="3990869" y="1034441"/>
            <a:ext cx="1090028" cy="3680982"/>
            <a:chOff x="2299731" y="1009729"/>
            <a:chExt cx="1090028" cy="3680982"/>
          </a:xfrm>
        </p:grpSpPr>
        <p:sp>
          <p:nvSpPr>
            <p:cNvPr id="32" name="Content Placeholder 2"/>
            <p:cNvSpPr txBox="1">
              <a:spLocks/>
            </p:cNvSpPr>
            <p:nvPr/>
          </p:nvSpPr>
          <p:spPr>
            <a:xfrm>
              <a:off x="2469178" y="2821682"/>
              <a:ext cx="728727" cy="27926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1983 </a:t>
              </a:r>
            </a:p>
          </p:txBody>
        </p:sp>
        <p:sp>
          <p:nvSpPr>
            <p:cNvPr id="33" name="Content Placeholder 2"/>
            <p:cNvSpPr txBox="1">
              <a:spLocks/>
            </p:cNvSpPr>
            <p:nvPr/>
          </p:nvSpPr>
          <p:spPr>
            <a:xfrm>
              <a:off x="2471401" y="3986441"/>
              <a:ext cx="704030" cy="704270"/>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Altera founded</a:t>
              </a:r>
            </a:p>
          </p:txBody>
        </p:sp>
        <p:cxnSp>
          <p:nvCxnSpPr>
            <p:cNvPr id="34" name="Straight Connector 33"/>
            <p:cNvCxnSpPr/>
            <p:nvPr/>
          </p:nvCxnSpPr>
          <p:spPr>
            <a:xfrm flipV="1">
              <a:off x="2833542" y="2613504"/>
              <a:ext cx="0" cy="154437"/>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502344" y="2176497"/>
              <a:ext cx="684803" cy="346249"/>
            </a:xfrm>
            <a:prstGeom prst="rect">
              <a:avLst/>
            </a:prstGeom>
            <a:noFill/>
          </p:spPr>
          <p:txBody>
            <a:bodyPr wrap="none" rtlCol="0">
              <a:spAutoFit/>
            </a:bodyPr>
            <a:lstStyle/>
            <a:p>
              <a:pPr defTabSz="685800"/>
              <a:r>
                <a:rPr lang="en-US" sz="1650" b="1" dirty="0">
                  <a:solidFill>
                    <a:schemeClr val="accent6"/>
                  </a:solidFill>
                </a:rPr>
                <a:t>1983</a:t>
              </a:r>
            </a:p>
          </p:txBody>
        </p:sp>
        <p:cxnSp>
          <p:nvCxnSpPr>
            <p:cNvPr id="44" name="Straight Connector 43"/>
            <p:cNvCxnSpPr/>
            <p:nvPr/>
          </p:nvCxnSpPr>
          <p:spPr>
            <a:xfrm>
              <a:off x="2824067" y="2489359"/>
              <a:ext cx="0" cy="15087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299731" y="1009729"/>
              <a:ext cx="1090028" cy="792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tabLst>
                  <a:tab pos="173034" algn="l"/>
                </a:tabLst>
              </a:pPr>
              <a:r>
                <a:rPr lang="en-US" sz="1050" b="1" dirty="0">
                  <a:solidFill>
                    <a:schemeClr val="accent6"/>
                  </a:solidFill>
                  <a:cs typeface="Intel Clear" panose="020B0604020203020204" pitchFamily="34" charset="0"/>
                </a:rPr>
                <a:t>EEPROM</a:t>
              </a:r>
            </a:p>
          </p:txBody>
        </p:sp>
        <p:pic>
          <p:nvPicPr>
            <p:cNvPr id="1034" name="Picture 10" descr="Image result for eepr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369" y="1626774"/>
              <a:ext cx="685800" cy="561361"/>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pic>
          <p:nvPicPr>
            <p:cNvPr id="1038" name="Picture 14" descr="Image result for altera"/>
            <p:cNvPicPr>
              <a:picLocks noChangeAspect="1" noChangeArrowheads="1"/>
            </p:cNvPicPr>
            <p:nvPr/>
          </p:nvPicPr>
          <p:blipFill rotWithShape="1">
            <a:blip r:embed="rId7">
              <a:extLst>
                <a:ext uri="{28A0092B-C50C-407E-A947-70E740481C1C}">
                  <a14:useLocalDpi xmlns:a14="http://schemas.microsoft.com/office/drawing/2010/main" val="0"/>
                </a:ext>
              </a:extLst>
            </a:blip>
            <a:srcRect l="-271" t="-814" r="271" b="814"/>
            <a:stretch/>
          </p:blipFill>
          <p:spPr bwMode="auto">
            <a:xfrm>
              <a:off x="2481167" y="3142136"/>
              <a:ext cx="685800" cy="685800"/>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4858831" y="1009729"/>
            <a:ext cx="1193409" cy="1649178"/>
            <a:chOff x="3081731" y="991058"/>
            <a:chExt cx="1193409" cy="1649178"/>
          </a:xfrm>
        </p:grpSpPr>
        <p:sp>
          <p:nvSpPr>
            <p:cNvPr id="58" name="Rectangle 57"/>
            <p:cNvSpPr/>
            <p:nvPr/>
          </p:nvSpPr>
          <p:spPr>
            <a:xfrm>
              <a:off x="3081731" y="991058"/>
              <a:ext cx="1193409" cy="674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First EPLD; re-programmable CMOS</a:t>
              </a:r>
            </a:p>
          </p:txBody>
        </p:sp>
        <p:sp>
          <p:nvSpPr>
            <p:cNvPr id="62" name="TextBox 61"/>
            <p:cNvSpPr txBox="1"/>
            <p:nvPr/>
          </p:nvSpPr>
          <p:spPr>
            <a:xfrm>
              <a:off x="3360461" y="2176498"/>
              <a:ext cx="684803" cy="346249"/>
            </a:xfrm>
            <a:prstGeom prst="rect">
              <a:avLst/>
            </a:prstGeom>
            <a:noFill/>
          </p:spPr>
          <p:txBody>
            <a:bodyPr wrap="none" rtlCol="0">
              <a:spAutoFit/>
            </a:bodyPr>
            <a:lstStyle/>
            <a:p>
              <a:pPr defTabSz="685800"/>
              <a:r>
                <a:rPr lang="en-US" sz="1650" b="1" dirty="0">
                  <a:solidFill>
                    <a:schemeClr val="accent6"/>
                  </a:solidFill>
                </a:rPr>
                <a:t>1984</a:t>
              </a:r>
            </a:p>
          </p:txBody>
        </p:sp>
        <p:cxnSp>
          <p:nvCxnSpPr>
            <p:cNvPr id="42" name="Straight Connector 41"/>
            <p:cNvCxnSpPr/>
            <p:nvPr/>
          </p:nvCxnSpPr>
          <p:spPr>
            <a:xfrm>
              <a:off x="3682184" y="2489360"/>
              <a:ext cx="0" cy="15087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40" name="Picture 16" descr="https://www.altera.com/content/dam/altera-www/global/en_US/images/technology/system-design/images/ep300.jpg"/>
            <p:cNvPicPr>
              <a:picLocks noChangeAspect="1" noChangeArrowheads="1"/>
            </p:cNvPicPr>
            <p:nvPr/>
          </p:nvPicPr>
          <p:blipFill rotWithShape="1">
            <a:blip r:embed="rId8">
              <a:extLst>
                <a:ext uri="{28A0092B-C50C-407E-A947-70E740481C1C}">
                  <a14:useLocalDpi xmlns:a14="http://schemas.microsoft.com/office/drawing/2010/main" val="0"/>
                </a:ext>
              </a:extLst>
            </a:blip>
            <a:srcRect l="10034" r="8083"/>
            <a:stretch/>
          </p:blipFill>
          <p:spPr bwMode="auto">
            <a:xfrm>
              <a:off x="3364113" y="1622938"/>
              <a:ext cx="685800" cy="548591"/>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5640667" y="2653228"/>
            <a:ext cx="1071885" cy="2049005"/>
            <a:chOff x="3475419" y="2632971"/>
            <a:chExt cx="1071885" cy="2049005"/>
          </a:xfrm>
        </p:grpSpPr>
        <p:sp>
          <p:nvSpPr>
            <p:cNvPr id="36" name="Content Placeholder 2"/>
            <p:cNvSpPr txBox="1">
              <a:spLocks/>
            </p:cNvSpPr>
            <p:nvPr/>
          </p:nvSpPr>
          <p:spPr>
            <a:xfrm>
              <a:off x="3644592" y="2841149"/>
              <a:ext cx="728727" cy="27926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1985 </a:t>
              </a:r>
            </a:p>
          </p:txBody>
        </p:sp>
        <p:cxnSp>
          <p:nvCxnSpPr>
            <p:cNvPr id="38" name="Straight Connector 37"/>
            <p:cNvCxnSpPr/>
            <p:nvPr/>
          </p:nvCxnSpPr>
          <p:spPr>
            <a:xfrm flipV="1">
              <a:off x="4008956" y="2632971"/>
              <a:ext cx="0" cy="157734"/>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42" name="Picture 18" descr="Image result for xilinx"/>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1026" y="3131156"/>
              <a:ext cx="685800" cy="685800"/>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sp>
          <p:nvSpPr>
            <p:cNvPr id="106" name="Content Placeholder 2"/>
            <p:cNvSpPr txBox="1">
              <a:spLocks/>
            </p:cNvSpPr>
            <p:nvPr/>
          </p:nvSpPr>
          <p:spPr>
            <a:xfrm>
              <a:off x="3475419" y="3977706"/>
              <a:ext cx="1071885" cy="704270"/>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spcBef>
                  <a:spcPts val="0"/>
                </a:spcBef>
                <a:tabLst>
                  <a:tab pos="173034" algn="l"/>
                </a:tabLst>
              </a:pPr>
              <a:r>
                <a:rPr lang="en-US" sz="1050" dirty="0">
                  <a:solidFill>
                    <a:schemeClr val="accent6"/>
                  </a:solidFill>
                </a:rPr>
                <a:t>First FPGA;</a:t>
              </a:r>
            </a:p>
            <a:p>
              <a:pPr algn="ctr">
                <a:lnSpc>
                  <a:spcPct val="90000"/>
                </a:lnSpc>
                <a:spcBef>
                  <a:spcPts val="0"/>
                </a:spcBef>
                <a:tabLst>
                  <a:tab pos="173034" algn="l"/>
                </a:tabLst>
              </a:pPr>
              <a:r>
                <a:rPr lang="en-US" sz="1050" dirty="0">
                  <a:solidFill>
                    <a:schemeClr val="accent6"/>
                  </a:solidFill>
                </a:rPr>
                <a:t>64 logic blocks w/ two three-input LUTs</a:t>
              </a:r>
            </a:p>
          </p:txBody>
        </p:sp>
      </p:grpSp>
      <p:grpSp>
        <p:nvGrpSpPr>
          <p:cNvPr id="56" name="Group 55"/>
          <p:cNvGrpSpPr/>
          <p:nvPr/>
        </p:nvGrpSpPr>
        <p:grpSpPr>
          <a:xfrm>
            <a:off x="7027875" y="965643"/>
            <a:ext cx="983453" cy="1695428"/>
            <a:chOff x="4140717" y="945803"/>
            <a:chExt cx="983453" cy="1695428"/>
          </a:xfrm>
        </p:grpSpPr>
        <p:sp>
          <p:nvSpPr>
            <p:cNvPr id="70" name="Rectangle 69"/>
            <p:cNvSpPr/>
            <p:nvPr/>
          </p:nvSpPr>
          <p:spPr>
            <a:xfrm>
              <a:off x="4140717" y="945803"/>
              <a:ext cx="983453" cy="62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High-density CPLD; full subsystems</a:t>
              </a:r>
            </a:p>
          </p:txBody>
        </p:sp>
        <p:sp>
          <p:nvSpPr>
            <p:cNvPr id="72" name="TextBox 71"/>
            <p:cNvSpPr txBox="1"/>
            <p:nvPr/>
          </p:nvSpPr>
          <p:spPr>
            <a:xfrm>
              <a:off x="4290821" y="2171529"/>
              <a:ext cx="684803" cy="346249"/>
            </a:xfrm>
            <a:prstGeom prst="rect">
              <a:avLst/>
            </a:prstGeom>
            <a:noFill/>
          </p:spPr>
          <p:txBody>
            <a:bodyPr wrap="none" rtlCol="0">
              <a:spAutoFit/>
            </a:bodyPr>
            <a:lstStyle/>
            <a:p>
              <a:pPr defTabSz="685800"/>
              <a:r>
                <a:rPr lang="en-US" sz="1650" b="1" dirty="0">
                  <a:solidFill>
                    <a:schemeClr val="accent6"/>
                  </a:solidFill>
                </a:rPr>
                <a:t>1988</a:t>
              </a:r>
            </a:p>
          </p:txBody>
        </p:sp>
        <p:cxnSp>
          <p:nvCxnSpPr>
            <p:cNvPr id="73" name="Straight Connector 72"/>
            <p:cNvCxnSpPr/>
            <p:nvPr/>
          </p:nvCxnSpPr>
          <p:spPr>
            <a:xfrm>
              <a:off x="4612544" y="2490355"/>
              <a:ext cx="0" cy="15087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44" name="Picture 20" descr="https://upload.wikimedia.org/wikipedia/commons/thumb/6/63/Altera-epm7032-HD.jpg/220px-Altera-epm7032-H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4992" y="1661296"/>
              <a:ext cx="685800" cy="455122"/>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7736592" y="2656877"/>
            <a:ext cx="1197650" cy="2036212"/>
            <a:chOff x="4354496" y="2635020"/>
            <a:chExt cx="1197650" cy="2036212"/>
          </a:xfrm>
        </p:grpSpPr>
        <p:sp>
          <p:nvSpPr>
            <p:cNvPr id="107" name="Content Placeholder 2"/>
            <p:cNvSpPr txBox="1">
              <a:spLocks/>
            </p:cNvSpPr>
            <p:nvPr/>
          </p:nvSpPr>
          <p:spPr>
            <a:xfrm>
              <a:off x="4615013" y="2830405"/>
              <a:ext cx="728727" cy="27926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1989 </a:t>
              </a:r>
            </a:p>
          </p:txBody>
        </p:sp>
        <p:sp>
          <p:nvSpPr>
            <p:cNvPr id="109" name="Content Placeholder 2"/>
            <p:cNvSpPr txBox="1">
              <a:spLocks/>
            </p:cNvSpPr>
            <p:nvPr/>
          </p:nvSpPr>
          <p:spPr>
            <a:xfrm>
              <a:off x="4354496" y="3743762"/>
              <a:ext cx="1197650" cy="927470"/>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spcBef>
                  <a:spcPts val="0"/>
                </a:spcBef>
                <a:tabLst>
                  <a:tab pos="173034" algn="l"/>
                </a:tabLst>
              </a:pPr>
              <a:r>
                <a:rPr lang="en-US" sz="1050" dirty="0">
                  <a:solidFill>
                    <a:schemeClr val="accent6"/>
                  </a:solidFill>
                </a:rPr>
                <a:t>Altera launches first  Integrated graphic design environment</a:t>
              </a:r>
            </a:p>
          </p:txBody>
        </p:sp>
        <p:cxnSp>
          <p:nvCxnSpPr>
            <p:cNvPr id="110" name="Straight Connector 109"/>
            <p:cNvCxnSpPr/>
            <p:nvPr/>
          </p:nvCxnSpPr>
          <p:spPr>
            <a:xfrm flipV="1">
              <a:off x="4968939" y="2635020"/>
              <a:ext cx="0" cy="157734"/>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46" name="Picture 22" descr="Image result for combinational logi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2724" y="3331454"/>
              <a:ext cx="685800" cy="303989"/>
            </a:xfrm>
            <a:prstGeom prst="rect">
              <a:avLst/>
            </a:prstGeom>
            <a:noFill/>
            <a:ln w="19050">
              <a:solidFill>
                <a:srgbClr val="FFC000"/>
              </a:solidFill>
            </a:ln>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2675781" y="4809069"/>
            <a:ext cx="4664251" cy="276999"/>
          </a:xfrm>
          <a:prstGeom prst="rect">
            <a:avLst/>
          </a:prstGeom>
        </p:spPr>
        <p:txBody>
          <a:bodyPr wrap="square">
            <a:spAutoFit/>
          </a:bodyPr>
          <a:lstStyle/>
          <a:p>
            <a:r>
              <a:rPr lang="en-US" sz="1200" dirty="0">
                <a:solidFill>
                  <a:schemeClr val="bg1"/>
                </a:solidFill>
              </a:rPr>
              <a:t>SOURCE: https://www.altera.com/about/company/history.html</a:t>
            </a:r>
          </a:p>
        </p:txBody>
      </p:sp>
      <p:cxnSp>
        <p:nvCxnSpPr>
          <p:cNvPr id="51" name="Straight Connector 50"/>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027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811" y="-31368"/>
            <a:ext cx="8229600" cy="868680"/>
          </a:xfrm>
        </p:spPr>
        <p:txBody>
          <a:bodyPr/>
          <a:lstStyle/>
          <a:p>
            <a:r>
              <a:rPr lang="en-US" sz="5400" dirty="0">
                <a:solidFill>
                  <a:schemeClr val="accent6"/>
                </a:solidFill>
              </a:rPr>
              <a:t>Intel’s deep history with fpga</a:t>
            </a:r>
            <a:r>
              <a:rPr lang="en-US" sz="4400" dirty="0">
                <a:solidFill>
                  <a:schemeClr val="accent6"/>
                </a:solidFill>
              </a:rPr>
              <a:t>s</a:t>
            </a:r>
            <a:endParaRPr lang="en-US" sz="5400" dirty="0">
              <a:solidFill>
                <a:schemeClr val="accent6"/>
              </a:solidFill>
            </a:endParaRP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8</a:t>
            </a:fld>
            <a:endParaRPr lang="en-US" dirty="0">
              <a:solidFill>
                <a:srgbClr val="FFFFFF"/>
              </a:solidFill>
              <a:latin typeface="Intel Clear Light" panose="020B0404020203020204" pitchFamily="34" charset="0"/>
              <a:cs typeface="Neo Sans Intel Light"/>
            </a:endParaRPr>
          </a:p>
        </p:txBody>
      </p:sp>
      <p:cxnSp>
        <p:nvCxnSpPr>
          <p:cNvPr id="5" name="Straight Connector 4"/>
          <p:cNvCxnSpPr/>
          <p:nvPr/>
        </p:nvCxnSpPr>
        <p:spPr>
          <a:xfrm>
            <a:off x="229071" y="2635752"/>
            <a:ext cx="172219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nvGrpSpPr>
          <p:cNvPr id="76" name="Group 75"/>
          <p:cNvGrpSpPr/>
          <p:nvPr/>
        </p:nvGrpSpPr>
        <p:grpSpPr>
          <a:xfrm>
            <a:off x="3901938" y="2632971"/>
            <a:ext cx="1203749" cy="1773934"/>
            <a:chOff x="5918197" y="3510627"/>
            <a:chExt cx="1604998" cy="2365245"/>
          </a:xfrm>
        </p:grpSpPr>
        <p:sp>
          <p:nvSpPr>
            <p:cNvPr id="36" name="Content Placeholder 2"/>
            <p:cNvSpPr txBox="1">
              <a:spLocks/>
            </p:cNvSpPr>
            <p:nvPr/>
          </p:nvSpPr>
          <p:spPr>
            <a:xfrm>
              <a:off x="6234878" y="378819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1994 </a:t>
              </a:r>
            </a:p>
          </p:txBody>
        </p:sp>
        <p:sp>
          <p:nvSpPr>
            <p:cNvPr id="37" name="Content Placeholder 2"/>
            <p:cNvSpPr txBox="1">
              <a:spLocks/>
            </p:cNvSpPr>
            <p:nvPr/>
          </p:nvSpPr>
          <p:spPr>
            <a:xfrm>
              <a:off x="5918197" y="5094433"/>
              <a:ext cx="1604998" cy="781439"/>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Altera purchases Intel’s PLD business</a:t>
              </a:r>
            </a:p>
          </p:txBody>
        </p:sp>
        <p:cxnSp>
          <p:nvCxnSpPr>
            <p:cNvPr id="38" name="Straight Connector 37"/>
            <p:cNvCxnSpPr/>
            <p:nvPr/>
          </p:nvCxnSpPr>
          <p:spPr>
            <a:xfrm flipV="1">
              <a:off x="6720696" y="3510627"/>
              <a:ext cx="0" cy="210312"/>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28" name="Picture 4"/>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bwMode="auto">
            <a:xfrm>
              <a:off x="6254082" y="4160440"/>
              <a:ext cx="933228" cy="919402"/>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a:extLst>
              <a:ext uri="{909E8E84-426E-40DD-AFC4-6F175D3DCCD1}">
                <a14:hiddenFill xmlns:a14="http://schemas.microsoft.com/office/drawing/2010/main">
                  <a:solidFill>
                    <a:schemeClr val="accent1"/>
                  </a:solidFill>
                </a14:hiddenFill>
              </a:ext>
            </a:extLst>
          </p:spPr>
        </p:pic>
      </p:grpSp>
      <p:grpSp>
        <p:nvGrpSpPr>
          <p:cNvPr id="15" name="Group 14"/>
          <p:cNvGrpSpPr/>
          <p:nvPr/>
        </p:nvGrpSpPr>
        <p:grpSpPr>
          <a:xfrm>
            <a:off x="3016721" y="1229675"/>
            <a:ext cx="836072" cy="1410561"/>
            <a:chOff x="4539127" y="1639566"/>
            <a:chExt cx="1114763" cy="1880748"/>
          </a:xfrm>
        </p:grpSpPr>
        <p:sp>
          <p:nvSpPr>
            <p:cNvPr id="58" name="Rectangle 57"/>
            <p:cNvSpPr/>
            <p:nvPr/>
          </p:nvSpPr>
          <p:spPr>
            <a:xfrm>
              <a:off x="4539127" y="1639566"/>
              <a:ext cx="1114763" cy="407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First PLD</a:t>
              </a:r>
            </a:p>
          </p:txBody>
        </p:sp>
        <p:sp>
          <p:nvSpPr>
            <p:cNvPr id="62" name="TextBox 61"/>
            <p:cNvSpPr txBox="1"/>
            <p:nvPr/>
          </p:nvSpPr>
          <p:spPr>
            <a:xfrm>
              <a:off x="4667544" y="2901997"/>
              <a:ext cx="913071" cy="461665"/>
            </a:xfrm>
            <a:prstGeom prst="rect">
              <a:avLst/>
            </a:prstGeom>
            <a:noFill/>
          </p:spPr>
          <p:txBody>
            <a:bodyPr wrap="none" rtlCol="0">
              <a:spAutoFit/>
            </a:bodyPr>
            <a:lstStyle/>
            <a:p>
              <a:pPr defTabSz="685800"/>
              <a:r>
                <a:rPr lang="en-US" sz="1650" b="1" dirty="0">
                  <a:solidFill>
                    <a:schemeClr val="accent6"/>
                  </a:solidFill>
                </a:rPr>
                <a:t>1984</a:t>
              </a:r>
            </a:p>
          </p:txBody>
        </p:sp>
        <p:cxnSp>
          <p:nvCxnSpPr>
            <p:cNvPr id="42" name="Straight Connector 41"/>
            <p:cNvCxnSpPr/>
            <p:nvPr/>
          </p:nvCxnSpPr>
          <p:spPr>
            <a:xfrm>
              <a:off x="5096508" y="3319146"/>
              <a:ext cx="0" cy="201168"/>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2730727" y="2632970"/>
            <a:ext cx="1408060" cy="1892124"/>
            <a:chOff x="4157802" y="3510627"/>
            <a:chExt cx="1877413" cy="2522832"/>
          </a:xfrm>
        </p:grpSpPr>
        <p:sp>
          <p:nvSpPr>
            <p:cNvPr id="32" name="Content Placeholder 2"/>
            <p:cNvSpPr txBox="1">
              <a:spLocks/>
            </p:cNvSpPr>
            <p:nvPr/>
          </p:nvSpPr>
          <p:spPr>
            <a:xfrm>
              <a:off x="4610690" y="378819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1984 </a:t>
              </a:r>
            </a:p>
          </p:txBody>
        </p:sp>
        <p:sp>
          <p:nvSpPr>
            <p:cNvPr id="33" name="Content Placeholder 2"/>
            <p:cNvSpPr txBox="1">
              <a:spLocks/>
            </p:cNvSpPr>
            <p:nvPr/>
          </p:nvSpPr>
          <p:spPr>
            <a:xfrm>
              <a:off x="4157802" y="5094433"/>
              <a:ext cx="1877413" cy="939026"/>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Intel and Altera establish a joint marketing agreement</a:t>
              </a:r>
            </a:p>
          </p:txBody>
        </p:sp>
        <p:pic>
          <p:nvPicPr>
            <p:cNvPr id="1026" name="Picture 2"/>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4611340" y="4160440"/>
              <a:ext cx="970336" cy="917673"/>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a:extLst>
              <a:ext uri="{909E8E84-426E-40DD-AFC4-6F175D3DCCD1}">
                <a14:hiddenFill xmlns:a14="http://schemas.microsoft.com/office/drawing/2010/main">
                  <a:solidFill>
                    <a:schemeClr val="accent1"/>
                  </a:solidFill>
                </a14:hiddenFill>
              </a:ext>
            </a:extLst>
          </p:spPr>
        </p:pic>
        <p:cxnSp>
          <p:nvCxnSpPr>
            <p:cNvPr id="34" name="Straight Connector 33"/>
            <p:cNvCxnSpPr/>
            <p:nvPr/>
          </p:nvCxnSpPr>
          <p:spPr>
            <a:xfrm flipV="1">
              <a:off x="5096508" y="3510627"/>
              <a:ext cx="0" cy="20591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192614" y="2632970"/>
            <a:ext cx="1093971" cy="1681071"/>
            <a:chOff x="1828798" y="3510627"/>
            <a:chExt cx="1458628" cy="2241428"/>
          </a:xfrm>
        </p:grpSpPr>
        <p:sp>
          <p:nvSpPr>
            <p:cNvPr id="30" name="Content Placeholder 2"/>
            <p:cNvSpPr txBox="1">
              <a:spLocks/>
            </p:cNvSpPr>
            <p:nvPr/>
          </p:nvSpPr>
          <p:spPr>
            <a:xfrm>
              <a:off x="1828798" y="5094433"/>
              <a:ext cx="1458628" cy="657622"/>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World’s first microprocessor</a:t>
              </a:r>
            </a:p>
          </p:txBody>
        </p:sp>
        <p:sp>
          <p:nvSpPr>
            <p:cNvPr id="28" name="Content Placeholder 2"/>
            <p:cNvSpPr txBox="1">
              <a:spLocks/>
            </p:cNvSpPr>
            <p:nvPr/>
          </p:nvSpPr>
          <p:spPr>
            <a:xfrm>
              <a:off x="2072294" y="378819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1971 </a:t>
              </a:r>
            </a:p>
          </p:txBody>
        </p:sp>
        <p:pic>
          <p:nvPicPr>
            <p:cNvPr id="1032" name="Picture 8" descr="http://www.edwardsamuels.com/illustratedstory/chapter%204/intelchipb&amp;w.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086178" y="4160440"/>
              <a:ext cx="943869" cy="919402"/>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a:extLst>
              <a:ext uri="{909E8E84-426E-40DD-AFC4-6F175D3DCCD1}">
                <a14:hiddenFill xmlns:a14="http://schemas.microsoft.com/office/drawing/2010/main">
                  <a:solidFill>
                    <a:srgbClr val="FFFFFF"/>
                  </a:solidFill>
                </a14:hiddenFill>
              </a:ext>
            </a:extLst>
          </p:spPr>
        </p:pic>
        <p:cxnSp>
          <p:nvCxnSpPr>
            <p:cNvPr id="31" name="Straight Connector 30"/>
            <p:cNvCxnSpPr/>
            <p:nvPr/>
          </p:nvCxnSpPr>
          <p:spPr>
            <a:xfrm flipV="1">
              <a:off x="2558112" y="3510627"/>
              <a:ext cx="0" cy="20591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6991330" y="2632971"/>
            <a:ext cx="1178471" cy="2002534"/>
            <a:chOff x="8908117" y="3510627"/>
            <a:chExt cx="1571295" cy="2670045"/>
          </a:xfrm>
        </p:grpSpPr>
        <p:sp>
          <p:nvSpPr>
            <p:cNvPr id="41" name="Content Placeholder 2"/>
            <p:cNvSpPr txBox="1">
              <a:spLocks/>
            </p:cNvSpPr>
            <p:nvPr/>
          </p:nvSpPr>
          <p:spPr>
            <a:xfrm>
              <a:off x="8908117" y="5094433"/>
              <a:ext cx="1571295" cy="1086239"/>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Intel and Altera start foundry relationship for 14nm FPGAs and SoCs</a:t>
              </a:r>
            </a:p>
          </p:txBody>
        </p:sp>
        <p:sp>
          <p:nvSpPr>
            <p:cNvPr id="43" name="Content Placeholder 2"/>
            <p:cNvSpPr txBox="1">
              <a:spLocks/>
            </p:cNvSpPr>
            <p:nvPr/>
          </p:nvSpPr>
          <p:spPr>
            <a:xfrm>
              <a:off x="9207946" y="378984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rgbClr val="FFA300"/>
                  </a:solidFill>
                </a:rPr>
                <a:t>2013</a:t>
              </a:r>
            </a:p>
          </p:txBody>
        </p:sp>
        <p:pic>
          <p:nvPicPr>
            <p:cNvPr id="1029" name="Picture 5"/>
            <p:cNvPicPr>
              <a:picLocks noChangeAspect="1" noChangeArrowheads="1"/>
            </p:cNvPicPr>
            <p:nvPr/>
          </p:nvPicPr>
          <p:blipFill>
            <a:blip r:embed="rId8" cstate="screen">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bwMode="auto">
            <a:xfrm flipH="1">
              <a:off x="9228878" y="4160440"/>
              <a:ext cx="929772" cy="919403"/>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a:extLst>
              <a:ext uri="{909E8E84-426E-40DD-AFC4-6F175D3DCCD1}">
                <a14:hiddenFill xmlns:a14="http://schemas.microsoft.com/office/drawing/2010/main">
                  <a:solidFill>
                    <a:schemeClr val="accent1"/>
                  </a:solidFill>
                </a14:hiddenFill>
              </a:ext>
            </a:extLst>
          </p:spPr>
        </p:pic>
        <p:cxnSp>
          <p:nvCxnSpPr>
            <p:cNvPr id="50" name="Straight Connector 49"/>
            <p:cNvCxnSpPr/>
            <p:nvPr/>
          </p:nvCxnSpPr>
          <p:spPr>
            <a:xfrm flipV="1">
              <a:off x="9693764" y="3510627"/>
              <a:ext cx="0" cy="20591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8018237" y="2632971"/>
            <a:ext cx="917123" cy="1704083"/>
            <a:chOff x="10549467" y="3510627"/>
            <a:chExt cx="1222831" cy="2272111"/>
          </a:xfrm>
        </p:grpSpPr>
        <p:sp>
          <p:nvSpPr>
            <p:cNvPr id="47" name="Content Placeholder 2"/>
            <p:cNvSpPr txBox="1">
              <a:spLocks/>
            </p:cNvSpPr>
            <p:nvPr/>
          </p:nvSpPr>
          <p:spPr>
            <a:xfrm>
              <a:off x="10622755" y="378984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2015</a:t>
              </a:r>
            </a:p>
          </p:txBody>
        </p:sp>
        <p:sp>
          <p:nvSpPr>
            <p:cNvPr id="49" name="Content Placeholder 2"/>
            <p:cNvSpPr txBox="1">
              <a:spLocks/>
            </p:cNvSpPr>
            <p:nvPr/>
          </p:nvSpPr>
          <p:spPr>
            <a:xfrm>
              <a:off x="10549467" y="5094433"/>
              <a:ext cx="1222831" cy="688305"/>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Intel acquires Altera</a:t>
              </a:r>
            </a:p>
          </p:txBody>
        </p:sp>
        <p:pic>
          <p:nvPicPr>
            <p:cNvPr id="24" name="Picture 23"/>
            <p:cNvPicPr>
              <a:picLocks noChangeAspect="1"/>
            </p:cNvPicPr>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0621084" y="4160440"/>
              <a:ext cx="974978" cy="918614"/>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p:spPr>
        </p:pic>
        <p:cxnSp>
          <p:nvCxnSpPr>
            <p:cNvPr id="51" name="Straight Connector 50"/>
            <p:cNvCxnSpPr/>
            <p:nvPr/>
          </p:nvCxnSpPr>
          <p:spPr>
            <a:xfrm flipV="1">
              <a:off x="11108573" y="3510627"/>
              <a:ext cx="0" cy="20591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147811" y="2632971"/>
            <a:ext cx="1123243" cy="1893505"/>
            <a:chOff x="305428" y="3510627"/>
            <a:chExt cx="1497657" cy="2524673"/>
          </a:xfrm>
        </p:grpSpPr>
        <p:sp>
          <p:nvSpPr>
            <p:cNvPr id="11" name="Content Placeholder 2"/>
            <p:cNvSpPr txBox="1">
              <a:spLocks/>
            </p:cNvSpPr>
            <p:nvPr/>
          </p:nvSpPr>
          <p:spPr>
            <a:xfrm>
              <a:off x="305428" y="5094433"/>
              <a:ext cx="1497657" cy="940867"/>
            </a:xfrm>
            <a:prstGeom prst="rect">
              <a:avLst/>
            </a:prstGeom>
            <a:noFill/>
          </p:spPr>
          <p:txBody>
            <a:bodyPr vert="horz" lIns="68580" tIns="68580" rIns="68580" bIns="6858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90000"/>
                </a:lnSpc>
                <a:tabLst>
                  <a:tab pos="173034" algn="l"/>
                </a:tabLst>
              </a:pPr>
              <a:r>
                <a:rPr lang="en-US" sz="1050" dirty="0">
                  <a:solidFill>
                    <a:schemeClr val="accent6"/>
                  </a:solidFill>
                </a:rPr>
                <a:t>Intel is founded by Robert Noyce and Gordon Moore</a:t>
              </a:r>
            </a:p>
          </p:txBody>
        </p:sp>
        <p:cxnSp>
          <p:nvCxnSpPr>
            <p:cNvPr id="18" name="Straight Connector 17"/>
            <p:cNvCxnSpPr/>
            <p:nvPr/>
          </p:nvCxnSpPr>
          <p:spPr>
            <a:xfrm flipV="1">
              <a:off x="1054256" y="3510627"/>
              <a:ext cx="0" cy="205916"/>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1027" name="Picture 3"/>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87018" y="4160440"/>
              <a:ext cx="934476" cy="919403"/>
            </a:xfrm>
            <a:prstGeom prst="rect">
              <a:avLst/>
            </a:prstGeom>
            <a:noFill/>
            <a:ln w="15875">
              <a:solidFill>
                <a:schemeClr val="accent4"/>
              </a:solidFill>
              <a:miter lim="800000"/>
              <a:headEnd/>
              <a:tailEnd/>
            </a:ln>
            <a:effectLst>
              <a:outerShdw blurRad="76200" dist="76200" dir="2700000" algn="ctr" rotWithShape="0">
                <a:schemeClr val="accent6">
                  <a:lumMod val="50000"/>
                </a:schemeClr>
              </a:outerShdw>
            </a:effectLst>
            <a:extLst>
              <a:ext uri="{909E8E84-426E-40DD-AFC4-6F175D3DCCD1}">
                <a14:hiddenFill xmlns:a14="http://schemas.microsoft.com/office/drawing/2010/main">
                  <a:solidFill>
                    <a:schemeClr val="accent1"/>
                  </a:solidFill>
                </a14:hiddenFill>
              </a:ext>
            </a:extLst>
          </p:spPr>
        </p:pic>
        <p:sp>
          <p:nvSpPr>
            <p:cNvPr id="55" name="Content Placeholder 2"/>
            <p:cNvSpPr txBox="1">
              <a:spLocks/>
            </p:cNvSpPr>
            <p:nvPr/>
          </p:nvSpPr>
          <p:spPr>
            <a:xfrm>
              <a:off x="568438" y="3788198"/>
              <a:ext cx="971636" cy="372350"/>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tabLst>
                  <a:tab pos="173034" algn="l"/>
                </a:tabLst>
              </a:pPr>
              <a:r>
                <a:rPr lang="en-US" sz="1650" b="1" dirty="0">
                  <a:solidFill>
                    <a:schemeClr val="accent6"/>
                  </a:solidFill>
                </a:rPr>
                <a:t>1968 </a:t>
              </a:r>
            </a:p>
          </p:txBody>
        </p:sp>
      </p:grpSp>
      <p:grpSp>
        <p:nvGrpSpPr>
          <p:cNvPr id="23" name="Group 22"/>
          <p:cNvGrpSpPr/>
          <p:nvPr/>
        </p:nvGrpSpPr>
        <p:grpSpPr>
          <a:xfrm>
            <a:off x="5785537" y="931030"/>
            <a:ext cx="972914" cy="1711880"/>
            <a:chOff x="7006018" y="1228120"/>
            <a:chExt cx="1297218" cy="2282507"/>
          </a:xfrm>
        </p:grpSpPr>
        <p:sp>
          <p:nvSpPr>
            <p:cNvPr id="63" name="TextBox 62"/>
            <p:cNvSpPr txBox="1"/>
            <p:nvPr/>
          </p:nvSpPr>
          <p:spPr>
            <a:xfrm>
              <a:off x="7225665" y="2901996"/>
              <a:ext cx="913070" cy="461665"/>
            </a:xfrm>
            <a:prstGeom prst="rect">
              <a:avLst/>
            </a:prstGeom>
            <a:noFill/>
          </p:spPr>
          <p:txBody>
            <a:bodyPr wrap="none" rtlCol="0">
              <a:spAutoFit/>
            </a:bodyPr>
            <a:lstStyle/>
            <a:p>
              <a:pPr defTabSz="685800"/>
              <a:r>
                <a:rPr lang="en-US" sz="1650" b="1" dirty="0">
                  <a:solidFill>
                    <a:schemeClr val="accent6"/>
                  </a:solidFill>
                </a:rPr>
                <a:t>2002</a:t>
              </a:r>
            </a:p>
          </p:txBody>
        </p:sp>
        <p:cxnSp>
          <p:nvCxnSpPr>
            <p:cNvPr id="45" name="Straight Connector 44"/>
            <p:cNvCxnSpPr/>
            <p:nvPr/>
          </p:nvCxnSpPr>
          <p:spPr>
            <a:xfrm>
              <a:off x="7654627" y="3311195"/>
              <a:ext cx="0" cy="199432"/>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7006018" y="1228120"/>
              <a:ext cx="1297218" cy="83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r>
                <a:rPr lang="en-US" sz="1050" dirty="0">
                  <a:solidFill>
                    <a:schemeClr val="accent6"/>
                  </a:solidFill>
                </a:rPr>
                <a:t>First embedded DSP</a:t>
              </a:r>
            </a:p>
          </p:txBody>
        </p:sp>
      </p:grpSp>
      <p:grpSp>
        <p:nvGrpSpPr>
          <p:cNvPr id="40" name="Group 39"/>
          <p:cNvGrpSpPr/>
          <p:nvPr/>
        </p:nvGrpSpPr>
        <p:grpSpPr>
          <a:xfrm>
            <a:off x="2094068" y="1250269"/>
            <a:ext cx="836072" cy="1389966"/>
            <a:chOff x="3342791" y="1667025"/>
            <a:chExt cx="1114763" cy="1853288"/>
          </a:xfrm>
        </p:grpSpPr>
        <p:sp>
          <p:nvSpPr>
            <p:cNvPr id="4" name="Rectangle 3"/>
            <p:cNvSpPr/>
            <p:nvPr/>
          </p:nvSpPr>
          <p:spPr>
            <a:xfrm>
              <a:off x="3397252" y="2006091"/>
              <a:ext cx="1005840" cy="9144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chemeClr val="accent6"/>
                </a:solidFill>
              </a:endParaRPr>
            </a:p>
          </p:txBody>
        </p:sp>
        <p:sp>
          <p:nvSpPr>
            <p:cNvPr id="61" name="TextBox 60"/>
            <p:cNvSpPr txBox="1"/>
            <p:nvPr/>
          </p:nvSpPr>
          <p:spPr>
            <a:xfrm>
              <a:off x="3471208" y="2901996"/>
              <a:ext cx="913071" cy="461665"/>
            </a:xfrm>
            <a:prstGeom prst="rect">
              <a:avLst/>
            </a:prstGeom>
            <a:noFill/>
          </p:spPr>
          <p:txBody>
            <a:bodyPr wrap="none" rtlCol="0">
              <a:spAutoFit/>
            </a:bodyPr>
            <a:lstStyle/>
            <a:p>
              <a:pPr defTabSz="685800"/>
              <a:r>
                <a:rPr lang="en-US" sz="1650" b="1" dirty="0">
                  <a:solidFill>
                    <a:schemeClr val="accent6"/>
                  </a:solidFill>
                </a:rPr>
                <a:t>1983</a:t>
              </a:r>
            </a:p>
          </p:txBody>
        </p:sp>
        <p:cxnSp>
          <p:nvCxnSpPr>
            <p:cNvPr id="44" name="Straight Connector 43"/>
            <p:cNvCxnSpPr/>
            <p:nvPr/>
          </p:nvCxnSpPr>
          <p:spPr>
            <a:xfrm>
              <a:off x="3900172" y="3319145"/>
              <a:ext cx="0" cy="201168"/>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61260" y="2348471"/>
              <a:ext cx="877824" cy="197510"/>
            </a:xfrm>
            <a:prstGeom prst="rect">
              <a:avLst/>
            </a:prstGeom>
          </p:spPr>
        </p:pic>
        <p:sp>
          <p:nvSpPr>
            <p:cNvPr id="60" name="Rectangle 59"/>
            <p:cNvSpPr/>
            <p:nvPr/>
          </p:nvSpPr>
          <p:spPr>
            <a:xfrm>
              <a:off x="3342791" y="1667025"/>
              <a:ext cx="1114763" cy="392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Founded</a:t>
              </a:r>
            </a:p>
          </p:txBody>
        </p:sp>
      </p:grpSp>
      <p:grpSp>
        <p:nvGrpSpPr>
          <p:cNvPr id="3" name="Group 2"/>
          <p:cNvGrpSpPr/>
          <p:nvPr/>
        </p:nvGrpSpPr>
        <p:grpSpPr>
          <a:xfrm>
            <a:off x="6906614" y="947359"/>
            <a:ext cx="972914" cy="1696853"/>
            <a:chOff x="8241844" y="1249892"/>
            <a:chExt cx="1297218" cy="2262471"/>
          </a:xfrm>
        </p:grpSpPr>
        <p:sp>
          <p:nvSpPr>
            <p:cNvPr id="64" name="TextBox 63"/>
            <p:cNvSpPr txBox="1"/>
            <p:nvPr/>
          </p:nvSpPr>
          <p:spPr>
            <a:xfrm>
              <a:off x="8461491" y="2901996"/>
              <a:ext cx="913070" cy="461665"/>
            </a:xfrm>
            <a:prstGeom prst="rect">
              <a:avLst/>
            </a:prstGeom>
            <a:noFill/>
          </p:spPr>
          <p:txBody>
            <a:bodyPr wrap="none" rtlCol="0">
              <a:spAutoFit/>
            </a:bodyPr>
            <a:lstStyle/>
            <a:p>
              <a:pPr defTabSz="685800"/>
              <a:r>
                <a:rPr lang="en-US" sz="1650" b="1" dirty="0">
                  <a:solidFill>
                    <a:schemeClr val="accent6"/>
                  </a:solidFill>
                </a:rPr>
                <a:t>2012</a:t>
              </a:r>
            </a:p>
          </p:txBody>
        </p:sp>
        <p:cxnSp>
          <p:nvCxnSpPr>
            <p:cNvPr id="46" name="Straight Connector 45"/>
            <p:cNvCxnSpPr/>
            <p:nvPr/>
          </p:nvCxnSpPr>
          <p:spPr>
            <a:xfrm>
              <a:off x="8890453" y="3311195"/>
              <a:ext cx="0" cy="201168"/>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8241844" y="1249892"/>
              <a:ext cx="1297218" cy="83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r>
                <a:rPr lang="en-US" sz="1050" dirty="0">
                  <a:solidFill>
                    <a:schemeClr val="accent6"/>
                  </a:solidFill>
                </a:rPr>
                <a:t>SoC FPGA</a:t>
              </a:r>
            </a:p>
          </p:txBody>
        </p:sp>
      </p:grpSp>
      <p:sp>
        <p:nvSpPr>
          <p:cNvPr id="69" name="Rectangle 68"/>
          <p:cNvSpPr/>
          <p:nvPr/>
        </p:nvSpPr>
        <p:spPr>
          <a:xfrm>
            <a:off x="3053060" y="1479721"/>
            <a:ext cx="754380"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chemeClr val="accent6"/>
              </a:solidFill>
            </a:endParaRPr>
          </a:p>
        </p:txBody>
      </p:sp>
      <p:pic>
        <p:nvPicPr>
          <p:cNvPr id="71" name="Picture 70" descr="Figure 1. The Altera EP300 offered erasability by shining a UV lamp through the window above the die."/>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backgroundMark x1="38250" y1="82824" x2="38250" y2="82824"/>
                        <a14:backgroundMark x1="43000" y1="73282" x2="43000" y2="73282"/>
                        <a14:backgroundMark x1="68500" y1="61069" x2="68500" y2="61069"/>
                        <a14:backgroundMark x1="62500" y1="64885" x2="62500" y2="64885"/>
                        <a14:backgroundMark x1="56000" y1="68321" x2="56000" y2="68321"/>
                      </a14:backgroundRemoval>
                    </a14:imgEffect>
                  </a14:imgLayer>
                </a14:imgProps>
              </a:ext>
              <a:ext uri="{28A0092B-C50C-407E-A947-70E740481C1C}">
                <a14:useLocalDpi xmlns:a14="http://schemas.microsoft.com/office/drawing/2010/main" val="0"/>
              </a:ext>
            </a:extLst>
          </a:blip>
          <a:srcRect/>
          <a:stretch>
            <a:fillRect/>
          </a:stretch>
        </p:blipFill>
        <p:spPr bwMode="auto">
          <a:xfrm>
            <a:off x="2976029" y="1563120"/>
            <a:ext cx="893534" cy="585265"/>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153852" y="924287"/>
            <a:ext cx="876728" cy="1716944"/>
            <a:chOff x="4484919" y="1239006"/>
            <a:chExt cx="1168971" cy="2289259"/>
          </a:xfrm>
        </p:grpSpPr>
        <p:sp>
          <p:nvSpPr>
            <p:cNvPr id="70" name="Rectangle 69"/>
            <p:cNvSpPr/>
            <p:nvPr/>
          </p:nvSpPr>
          <p:spPr>
            <a:xfrm>
              <a:off x="4484919" y="1239006"/>
              <a:ext cx="1168971" cy="83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lnSpc>
                  <a:spcPct val="90000"/>
                </a:lnSpc>
                <a:spcBef>
                  <a:spcPts val="1200"/>
                </a:spcBef>
                <a:tabLst>
                  <a:tab pos="173034" algn="l"/>
                </a:tabLst>
              </a:pPr>
              <a:r>
                <a:rPr lang="en-US" sz="1050" dirty="0">
                  <a:solidFill>
                    <a:schemeClr val="accent6"/>
                  </a:solidFill>
                  <a:cs typeface="Intel Clear" panose="020B0604020203020204" pitchFamily="34" charset="0"/>
                </a:rPr>
                <a:t>First embedded RAM</a:t>
              </a:r>
            </a:p>
          </p:txBody>
        </p:sp>
        <p:sp>
          <p:nvSpPr>
            <p:cNvPr id="72" name="TextBox 71"/>
            <p:cNvSpPr txBox="1"/>
            <p:nvPr/>
          </p:nvSpPr>
          <p:spPr>
            <a:xfrm>
              <a:off x="4667544" y="2901996"/>
              <a:ext cx="913071" cy="461665"/>
            </a:xfrm>
            <a:prstGeom prst="rect">
              <a:avLst/>
            </a:prstGeom>
            <a:noFill/>
          </p:spPr>
          <p:txBody>
            <a:bodyPr wrap="none" rtlCol="0">
              <a:spAutoFit/>
            </a:bodyPr>
            <a:lstStyle/>
            <a:p>
              <a:pPr defTabSz="685800"/>
              <a:r>
                <a:rPr lang="en-US" sz="1650" b="1" dirty="0">
                  <a:solidFill>
                    <a:schemeClr val="accent6"/>
                  </a:solidFill>
                </a:rPr>
                <a:t>1995</a:t>
              </a:r>
            </a:p>
          </p:txBody>
        </p:sp>
        <p:cxnSp>
          <p:nvCxnSpPr>
            <p:cNvPr id="73" name="Straight Connector 72"/>
            <p:cNvCxnSpPr/>
            <p:nvPr/>
          </p:nvCxnSpPr>
          <p:spPr>
            <a:xfrm>
              <a:off x="5096508" y="3327097"/>
              <a:ext cx="0" cy="201168"/>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grpSp>
      <p:sp>
        <p:nvSpPr>
          <p:cNvPr id="75" name="Rectangle 74"/>
          <p:cNvSpPr/>
          <p:nvPr/>
        </p:nvSpPr>
        <p:spPr>
          <a:xfrm>
            <a:off x="4211277" y="1479721"/>
            <a:ext cx="754380"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900" dirty="0">
              <a:solidFill>
                <a:schemeClr val="accent6"/>
              </a:solidFill>
            </a:endParaRPr>
          </a:p>
        </p:txBody>
      </p:sp>
      <p:grpSp>
        <p:nvGrpSpPr>
          <p:cNvPr id="79" name="Group 78"/>
          <p:cNvGrpSpPr/>
          <p:nvPr/>
        </p:nvGrpSpPr>
        <p:grpSpPr>
          <a:xfrm>
            <a:off x="5030879" y="926061"/>
            <a:ext cx="972914" cy="1711880"/>
            <a:chOff x="7006018" y="1228120"/>
            <a:chExt cx="1297218" cy="2282507"/>
          </a:xfrm>
        </p:grpSpPr>
        <p:sp>
          <p:nvSpPr>
            <p:cNvPr id="80" name="TextBox 79"/>
            <p:cNvSpPr txBox="1"/>
            <p:nvPr/>
          </p:nvSpPr>
          <p:spPr>
            <a:xfrm>
              <a:off x="7225665" y="2901996"/>
              <a:ext cx="913070" cy="461665"/>
            </a:xfrm>
            <a:prstGeom prst="rect">
              <a:avLst/>
            </a:prstGeom>
            <a:noFill/>
          </p:spPr>
          <p:txBody>
            <a:bodyPr wrap="none" rtlCol="0">
              <a:spAutoFit/>
            </a:bodyPr>
            <a:lstStyle/>
            <a:p>
              <a:pPr defTabSz="685800"/>
              <a:r>
                <a:rPr lang="en-US" sz="1650" b="1" dirty="0">
                  <a:solidFill>
                    <a:schemeClr val="accent6"/>
                  </a:solidFill>
                </a:rPr>
                <a:t>2000</a:t>
              </a:r>
            </a:p>
          </p:txBody>
        </p:sp>
        <p:cxnSp>
          <p:nvCxnSpPr>
            <p:cNvPr id="81" name="Straight Connector 80"/>
            <p:cNvCxnSpPr/>
            <p:nvPr/>
          </p:nvCxnSpPr>
          <p:spPr>
            <a:xfrm>
              <a:off x="7654627" y="3311195"/>
              <a:ext cx="0" cy="199432"/>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7006018" y="1228120"/>
              <a:ext cx="1297218" cy="83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r>
                <a:rPr lang="en-US" sz="1050" dirty="0">
                  <a:solidFill>
                    <a:schemeClr val="accent6"/>
                  </a:solidFill>
                </a:rPr>
                <a:t>First soft micro-processor</a:t>
              </a:r>
            </a:p>
          </p:txBody>
        </p:sp>
      </p:grpSp>
      <p:sp>
        <p:nvSpPr>
          <p:cNvPr id="89" name="Rectangle 88"/>
          <p:cNvSpPr/>
          <p:nvPr/>
        </p:nvSpPr>
        <p:spPr>
          <a:xfrm>
            <a:off x="5120708" y="1479721"/>
            <a:ext cx="754380"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900" dirty="0">
              <a:solidFill>
                <a:schemeClr val="accent6"/>
              </a:solidFill>
            </a:endParaRPr>
          </a:p>
        </p:txBody>
      </p:sp>
      <p:grpSp>
        <p:nvGrpSpPr>
          <p:cNvPr id="90" name="Group 89"/>
          <p:cNvGrpSpPr/>
          <p:nvPr/>
        </p:nvGrpSpPr>
        <p:grpSpPr>
          <a:xfrm>
            <a:off x="8001577" y="942391"/>
            <a:ext cx="972914" cy="1696853"/>
            <a:chOff x="8131008" y="1249892"/>
            <a:chExt cx="1297218" cy="2262471"/>
          </a:xfrm>
        </p:grpSpPr>
        <p:sp>
          <p:nvSpPr>
            <p:cNvPr id="91" name="TextBox 90"/>
            <p:cNvSpPr txBox="1"/>
            <p:nvPr/>
          </p:nvSpPr>
          <p:spPr>
            <a:xfrm>
              <a:off x="8461491" y="2901996"/>
              <a:ext cx="913070" cy="461665"/>
            </a:xfrm>
            <a:prstGeom prst="rect">
              <a:avLst/>
            </a:prstGeom>
            <a:noFill/>
          </p:spPr>
          <p:txBody>
            <a:bodyPr wrap="none" rtlCol="0">
              <a:spAutoFit/>
            </a:bodyPr>
            <a:lstStyle/>
            <a:p>
              <a:pPr defTabSz="685800"/>
              <a:r>
                <a:rPr lang="en-US" sz="1650" b="1" dirty="0">
                  <a:solidFill>
                    <a:schemeClr val="accent6"/>
                  </a:solidFill>
                </a:rPr>
                <a:t>2016</a:t>
              </a:r>
            </a:p>
          </p:txBody>
        </p:sp>
        <p:cxnSp>
          <p:nvCxnSpPr>
            <p:cNvPr id="92" name="Straight Connector 91"/>
            <p:cNvCxnSpPr/>
            <p:nvPr/>
          </p:nvCxnSpPr>
          <p:spPr>
            <a:xfrm>
              <a:off x="8890453" y="3311195"/>
              <a:ext cx="0" cy="201168"/>
            </a:xfrm>
            <a:prstGeom prst="line">
              <a:avLst/>
            </a:prstGeom>
            <a:ln w="9525">
              <a:solidFill>
                <a:schemeClr val="accent4"/>
              </a:solidFill>
              <a:headEnd type="ova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8131008" y="1249892"/>
              <a:ext cx="1297218" cy="834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r>
                <a:rPr lang="en-US" sz="1050" dirty="0">
                  <a:solidFill>
                    <a:schemeClr val="accent6"/>
                  </a:solidFill>
                </a:rPr>
                <a:t>System-in-Package (SIP)</a:t>
              </a:r>
            </a:p>
          </p:txBody>
        </p:sp>
      </p:grpSp>
      <p:sp>
        <p:nvSpPr>
          <p:cNvPr id="99" name="Rectangle 98"/>
          <p:cNvSpPr/>
          <p:nvPr/>
        </p:nvSpPr>
        <p:spPr>
          <a:xfrm>
            <a:off x="5935271" y="1479721"/>
            <a:ext cx="754380"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900" dirty="0">
              <a:solidFill>
                <a:schemeClr val="accent6"/>
              </a:solidFill>
            </a:endParaRPr>
          </a:p>
        </p:txBody>
      </p:sp>
      <p:sp>
        <p:nvSpPr>
          <p:cNvPr id="100" name="Rectangle 99"/>
          <p:cNvSpPr/>
          <p:nvPr/>
        </p:nvSpPr>
        <p:spPr>
          <a:xfrm>
            <a:off x="7015881" y="1479721"/>
            <a:ext cx="754380"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900" dirty="0">
              <a:solidFill>
                <a:schemeClr val="accent6"/>
              </a:solidFill>
            </a:endParaRPr>
          </a:p>
        </p:txBody>
      </p:sp>
      <p:sp>
        <p:nvSpPr>
          <p:cNvPr id="101" name="Rectangle 100"/>
          <p:cNvSpPr/>
          <p:nvPr/>
        </p:nvSpPr>
        <p:spPr>
          <a:xfrm>
            <a:off x="8096492" y="1479721"/>
            <a:ext cx="817404" cy="685800"/>
          </a:xfrm>
          <a:prstGeom prst="rect">
            <a:avLst/>
          </a:prstGeom>
          <a:solidFill>
            <a:schemeClr val="bg1">
              <a:alpha val="86000"/>
            </a:schemeClr>
          </a:solid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900" dirty="0">
              <a:solidFill>
                <a:schemeClr val="accent6"/>
              </a:solidFill>
            </a:endParaRPr>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97549" y="1705638"/>
            <a:ext cx="664114" cy="254096"/>
          </a:xfrm>
          <a:prstGeom prst="rect">
            <a:avLst/>
          </a:prstGeom>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82831" y="1616305"/>
            <a:ext cx="642203" cy="428492"/>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80590" y="1539119"/>
            <a:ext cx="619226" cy="566292"/>
          </a:xfrm>
          <a:prstGeom prst="rect">
            <a:avLst/>
          </a:prstGeom>
        </p:spPr>
      </p:pic>
      <p:pic>
        <p:nvPicPr>
          <p:cNvPr id="13" name="Picture 1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03557" y="1538490"/>
            <a:ext cx="594878" cy="566489"/>
          </a:xfrm>
          <a:prstGeom prst="rect">
            <a:avLst/>
          </a:prstGeom>
        </p:spPr>
      </p:pic>
      <p:cxnSp>
        <p:nvCxnSpPr>
          <p:cNvPr id="86" name="Straight Connector 85"/>
          <p:cNvCxnSpPr/>
          <p:nvPr/>
        </p:nvCxnSpPr>
        <p:spPr>
          <a:xfrm>
            <a:off x="2009222" y="2642909"/>
            <a:ext cx="478914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819082" y="2536562"/>
            <a:ext cx="323996" cy="198380"/>
          </a:xfrm>
          <a:prstGeom prst="rect">
            <a:avLst/>
          </a:prstGeom>
          <a:noFill/>
          <a:ln>
            <a:noFill/>
          </a:ln>
        </p:spPr>
        <p:txBody>
          <a:bodyPr vert="horz" wrap="square" lIns="0" tIns="0" rIns="0" bIns="0" rtlCol="0">
            <a:noAutofit/>
          </a:bodyPr>
          <a:lstStyle/>
          <a:p>
            <a:pPr algn="ctr" defTabSz="685800"/>
            <a:r>
              <a:rPr lang="en-US" sz="1200" dirty="0">
                <a:solidFill>
                  <a:schemeClr val="accent6"/>
                </a:solidFill>
              </a:rPr>
              <a:t>//</a:t>
            </a:r>
          </a:p>
        </p:txBody>
      </p:sp>
      <p:sp>
        <p:nvSpPr>
          <p:cNvPr id="94" name="TextBox 93"/>
          <p:cNvSpPr txBox="1"/>
          <p:nvPr/>
        </p:nvSpPr>
        <p:spPr>
          <a:xfrm>
            <a:off x="6673353" y="2536562"/>
            <a:ext cx="323996" cy="198380"/>
          </a:xfrm>
          <a:prstGeom prst="rect">
            <a:avLst/>
          </a:prstGeom>
          <a:noFill/>
          <a:ln>
            <a:noFill/>
          </a:ln>
        </p:spPr>
        <p:txBody>
          <a:bodyPr vert="horz" wrap="square" lIns="0" tIns="0" rIns="0" bIns="0" rtlCol="0">
            <a:noAutofit/>
          </a:bodyPr>
          <a:lstStyle/>
          <a:p>
            <a:pPr algn="ctr" defTabSz="685800"/>
            <a:r>
              <a:rPr lang="en-US" sz="1200" dirty="0">
                <a:solidFill>
                  <a:schemeClr val="accent6"/>
                </a:solidFill>
              </a:rPr>
              <a:t>//</a:t>
            </a:r>
          </a:p>
        </p:txBody>
      </p:sp>
      <p:cxnSp>
        <p:nvCxnSpPr>
          <p:cNvPr id="95" name="Straight Connector 94"/>
          <p:cNvCxnSpPr/>
          <p:nvPr/>
        </p:nvCxnSpPr>
        <p:spPr>
          <a:xfrm>
            <a:off x="6866389" y="2642909"/>
            <a:ext cx="2156354"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rotWithShape="1">
          <a:blip r:embed="rId20" cstate="screen">
            <a:extLst>
              <a:ext uri="{28A0092B-C50C-407E-A947-70E740481C1C}">
                <a14:useLocalDpi xmlns:a14="http://schemas.microsoft.com/office/drawing/2010/main"/>
              </a:ext>
            </a:extLst>
          </a:blip>
          <a:srcRect l="29566" t="26960" r="22777"/>
          <a:stretch/>
        </p:blipFill>
        <p:spPr>
          <a:xfrm>
            <a:off x="8115770" y="1507428"/>
            <a:ext cx="778850" cy="630388"/>
          </a:xfrm>
          <a:prstGeom prst="rect">
            <a:avLst/>
          </a:prstGeom>
        </p:spPr>
      </p:pic>
      <p:cxnSp>
        <p:nvCxnSpPr>
          <p:cNvPr id="82" name="Straight Connector 81"/>
          <p:cNvCxnSpPr/>
          <p:nvPr/>
        </p:nvCxnSpPr>
        <p:spPr>
          <a:xfrm>
            <a:off x="159682" y="840461"/>
            <a:ext cx="8617458"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7414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4804466" y="458616"/>
            <a:ext cx="4216104" cy="374244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59682" y="-33282"/>
            <a:ext cx="8229600" cy="868680"/>
          </a:xfrm>
        </p:spPr>
        <p:txBody>
          <a:bodyPr/>
          <a:lstStyle/>
          <a:p>
            <a:r>
              <a:rPr lang="en-US" sz="5400" dirty="0">
                <a:solidFill>
                  <a:schemeClr val="accent6"/>
                </a:solidFill>
              </a:rPr>
              <a:t>Back to the BASICS</a:t>
            </a:r>
          </a:p>
        </p:txBody>
      </p:sp>
      <p:sp>
        <p:nvSpPr>
          <p:cNvPr id="8" name="Slide Number Placeholder 5"/>
          <p:cNvSpPr>
            <a:spLocks noGrp="1"/>
          </p:cNvSpPr>
          <p:nvPr>
            <p:ph type="sldNum" sz="quarter" idx="4"/>
          </p:nvPr>
        </p:nvSpPr>
        <p:spPr/>
        <p:txBody>
          <a:bodyPr vert="horz" lIns="0" tIns="0" rIns="0" bIns="0" rtlCol="0" anchor="ctr"/>
          <a:lstStyle/>
          <a:p>
            <a:fld id="{4FC4C8BD-2E2D-654E-B6D2-3353877F3B6C}" type="slidenum">
              <a:rPr lang="en-US" smtClean="0">
                <a:solidFill>
                  <a:srgbClr val="FFFFFF"/>
                </a:solidFill>
                <a:latin typeface="Intel Clear Light" panose="020B0404020203020204" pitchFamily="34" charset="0"/>
                <a:cs typeface="Neo Sans Intel Light"/>
              </a:rPr>
              <a:pPr/>
              <a:t>9</a:t>
            </a:fld>
            <a:endParaRPr lang="en-US" dirty="0">
              <a:solidFill>
                <a:srgbClr val="FFFFFF"/>
              </a:solidFill>
              <a:latin typeface="Intel Clear Light" panose="020B0404020203020204" pitchFamily="34" charset="0"/>
              <a:cs typeface="Neo Sans Intel Light"/>
            </a:endParaRPr>
          </a:p>
        </p:txBody>
      </p:sp>
      <p:graphicFrame>
        <p:nvGraphicFramePr>
          <p:cNvPr id="6" name="Table 5"/>
          <p:cNvGraphicFramePr>
            <a:graphicFrameLocks noGrp="1"/>
          </p:cNvGraphicFramePr>
          <p:nvPr/>
        </p:nvGraphicFramePr>
        <p:xfrm>
          <a:off x="405455" y="1852391"/>
          <a:ext cx="914400" cy="1107440"/>
        </p:xfrm>
        <a:graphic>
          <a:graphicData uri="http://schemas.openxmlformats.org/drawingml/2006/table">
            <a:tbl>
              <a:tblPr firstRow="1" bandRow="1">
                <a:tableStyleId>{775DCB02-9BB8-47FD-8907-85C794F793BA}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2485">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136" name="Table 135"/>
          <p:cNvGraphicFramePr>
            <a:graphicFrameLocks noGrp="1"/>
          </p:cNvGraphicFramePr>
          <p:nvPr/>
        </p:nvGraphicFramePr>
        <p:xfrm>
          <a:off x="1733240" y="1109576"/>
          <a:ext cx="1371600" cy="1854200"/>
        </p:xfrm>
        <a:graphic>
          <a:graphicData uri="http://schemas.openxmlformats.org/drawingml/2006/table">
            <a:tbl>
              <a:tblPr firstRow="1" bandRow="1">
                <a:tableStyleId>{775DCB02-9BB8-47FD-8907-85C794F793BA}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084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38" name="Table 137"/>
          <p:cNvGraphicFramePr>
            <a:graphicFrameLocks noGrp="1"/>
          </p:cNvGraphicFramePr>
          <p:nvPr/>
        </p:nvGraphicFramePr>
        <p:xfrm>
          <a:off x="3306592" y="1125010"/>
          <a:ext cx="1371600" cy="1854200"/>
        </p:xfrm>
        <a:graphic>
          <a:graphicData uri="http://schemas.openxmlformats.org/drawingml/2006/table">
            <a:tbl>
              <a:tblPr firstRow="1" bandRow="1">
                <a:tableStyleId>{775DCB02-9BB8-47FD-8907-85C794F793BA}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084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40" name="Table 139"/>
          <p:cNvGraphicFramePr>
            <a:graphicFrameLocks noGrp="1"/>
          </p:cNvGraphicFramePr>
          <p:nvPr/>
        </p:nvGraphicFramePr>
        <p:xfrm>
          <a:off x="4874387" y="688080"/>
          <a:ext cx="1371600" cy="3337560"/>
        </p:xfrm>
        <a:graphic>
          <a:graphicData uri="http://schemas.openxmlformats.org/drawingml/2006/table">
            <a:tbl>
              <a:tblPr firstRow="1" bandRow="1">
                <a:tableStyleId>{775DCB02-9BB8-47FD-8907-85C794F793BA}</a:tableStyleId>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tblGrid>
              <a:tr h="370840">
                <a:tc>
                  <a:txBody>
                    <a:bodyPr/>
                    <a:lstStyle/>
                    <a:p>
                      <a:pPr algn="ctr"/>
                      <a:r>
                        <a:rPr lang="en-US" dirty="0"/>
                        <a:t>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41" name="TextBox 140"/>
          <p:cNvSpPr txBox="1"/>
          <p:nvPr/>
        </p:nvSpPr>
        <p:spPr>
          <a:xfrm>
            <a:off x="6535104" y="2820859"/>
            <a:ext cx="2302233" cy="646331"/>
          </a:xfrm>
          <a:prstGeom prst="rect">
            <a:avLst/>
          </a:prstGeom>
          <a:noFill/>
        </p:spPr>
        <p:txBody>
          <a:bodyPr wrap="none" rtlCol="0">
            <a:spAutoFit/>
          </a:bodyPr>
          <a:lstStyle/>
          <a:p>
            <a:pPr algn="ctr"/>
            <a:r>
              <a:rPr lang="en-US" dirty="0">
                <a:solidFill>
                  <a:schemeClr val="bg1"/>
                </a:solidFill>
              </a:rPr>
              <a:t>2:1 MUX</a:t>
            </a:r>
          </a:p>
          <a:p>
            <a:pPr algn="ctr"/>
            <a:r>
              <a:rPr lang="en-US" dirty="0">
                <a:solidFill>
                  <a:schemeClr val="bg1"/>
                </a:solidFill>
              </a:rPr>
              <a:t>Z = (~S &amp; A) | (S &amp; B)</a:t>
            </a:r>
          </a:p>
        </p:txBody>
      </p:sp>
      <p:sp>
        <p:nvSpPr>
          <p:cNvPr id="143" name="TextBox 142"/>
          <p:cNvSpPr txBox="1"/>
          <p:nvPr/>
        </p:nvSpPr>
        <p:spPr>
          <a:xfrm>
            <a:off x="3427975" y="3800871"/>
            <a:ext cx="1128834" cy="646331"/>
          </a:xfrm>
          <a:prstGeom prst="rect">
            <a:avLst/>
          </a:prstGeom>
          <a:noFill/>
        </p:spPr>
        <p:txBody>
          <a:bodyPr wrap="none" rtlCol="0">
            <a:spAutoFit/>
          </a:bodyPr>
          <a:lstStyle/>
          <a:p>
            <a:pPr algn="ctr"/>
            <a:r>
              <a:rPr lang="en-US" dirty="0">
                <a:solidFill>
                  <a:schemeClr val="accent6"/>
                </a:solidFill>
              </a:rPr>
              <a:t>AND</a:t>
            </a:r>
          </a:p>
          <a:p>
            <a:pPr algn="ctr"/>
            <a:r>
              <a:rPr lang="en-US" dirty="0">
                <a:solidFill>
                  <a:schemeClr val="accent6"/>
                </a:solidFill>
              </a:rPr>
              <a:t>Z = A &amp; B</a:t>
            </a:r>
          </a:p>
        </p:txBody>
      </p:sp>
      <p:sp>
        <p:nvSpPr>
          <p:cNvPr id="144" name="TextBox 143"/>
          <p:cNvSpPr txBox="1"/>
          <p:nvPr/>
        </p:nvSpPr>
        <p:spPr>
          <a:xfrm>
            <a:off x="1895500" y="3828462"/>
            <a:ext cx="1047082" cy="646331"/>
          </a:xfrm>
          <a:prstGeom prst="rect">
            <a:avLst/>
          </a:prstGeom>
          <a:noFill/>
        </p:spPr>
        <p:txBody>
          <a:bodyPr wrap="none" rtlCol="0">
            <a:spAutoFit/>
          </a:bodyPr>
          <a:lstStyle/>
          <a:p>
            <a:pPr algn="ctr"/>
            <a:r>
              <a:rPr lang="en-US" dirty="0">
                <a:solidFill>
                  <a:schemeClr val="accent6"/>
                </a:solidFill>
              </a:rPr>
              <a:t>OR</a:t>
            </a:r>
          </a:p>
          <a:p>
            <a:pPr algn="ctr"/>
            <a:r>
              <a:rPr lang="en-US" dirty="0">
                <a:solidFill>
                  <a:schemeClr val="accent6"/>
                </a:solidFill>
              </a:rPr>
              <a:t>Z = A | B</a:t>
            </a:r>
          </a:p>
        </p:txBody>
      </p:sp>
      <p:sp>
        <p:nvSpPr>
          <p:cNvPr id="145" name="TextBox 144"/>
          <p:cNvSpPr txBox="1"/>
          <p:nvPr/>
        </p:nvSpPr>
        <p:spPr>
          <a:xfrm>
            <a:off x="358080" y="3796190"/>
            <a:ext cx="1003801" cy="646331"/>
          </a:xfrm>
          <a:prstGeom prst="rect">
            <a:avLst/>
          </a:prstGeom>
          <a:noFill/>
        </p:spPr>
        <p:txBody>
          <a:bodyPr wrap="none" rtlCol="0">
            <a:spAutoFit/>
          </a:bodyPr>
          <a:lstStyle/>
          <a:p>
            <a:pPr algn="ctr"/>
            <a:r>
              <a:rPr lang="en-US" dirty="0">
                <a:solidFill>
                  <a:schemeClr val="accent6"/>
                </a:solidFill>
              </a:rPr>
              <a:t>Inverter</a:t>
            </a:r>
          </a:p>
          <a:p>
            <a:pPr algn="ctr"/>
            <a:r>
              <a:rPr lang="en-US" dirty="0">
                <a:solidFill>
                  <a:schemeClr val="accent6"/>
                </a:solidFill>
              </a:rPr>
              <a:t>Z = ~A</a:t>
            </a:r>
          </a:p>
        </p:txBody>
      </p:sp>
      <p:pic>
        <p:nvPicPr>
          <p:cNvPr id="2056"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55" y="3278572"/>
            <a:ext cx="914400" cy="433137"/>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pic>
        <p:nvPicPr>
          <p:cNvPr id="2060" name="Picture 12"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9531" t="1516" r="10609" b="-1516"/>
          <a:stretch/>
        </p:blipFill>
        <p:spPr bwMode="auto">
          <a:xfrm>
            <a:off x="1961840" y="3234323"/>
            <a:ext cx="914400" cy="504746"/>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pic>
        <p:nvPicPr>
          <p:cNvPr id="2062" name="Picture 14" descr="Image result for and gate"/>
          <p:cNvPicPr>
            <a:picLocks noChangeAspect="1" noChangeArrowheads="1"/>
          </p:cNvPicPr>
          <p:nvPr/>
        </p:nvPicPr>
        <p:blipFill rotWithShape="1">
          <a:blip r:embed="rId5">
            <a:extLst>
              <a:ext uri="{28A0092B-C50C-407E-A947-70E740481C1C}">
                <a14:useLocalDpi xmlns:a14="http://schemas.microsoft.com/office/drawing/2010/main" val="0"/>
              </a:ext>
            </a:extLst>
          </a:blip>
          <a:srcRect l="11258" r="10565"/>
          <a:stretch/>
        </p:blipFill>
        <p:spPr bwMode="auto">
          <a:xfrm>
            <a:off x="3535192" y="3234323"/>
            <a:ext cx="914400" cy="515382"/>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pic>
        <p:nvPicPr>
          <p:cNvPr id="2066" name="Picture 18" descr="Image result for 2 to 1 mu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755" y="1397294"/>
            <a:ext cx="2560320" cy="1125607"/>
          </a:xfrm>
          <a:prstGeom prst="rect">
            <a:avLst/>
          </a:prstGeom>
          <a:noFill/>
          <a:ln w="28575">
            <a:solidFill>
              <a:schemeClr val="accent4"/>
            </a:solidFill>
          </a:ln>
          <a:extLst>
            <a:ext uri="{909E8E84-426E-40DD-AFC4-6F175D3DCCD1}">
              <a14:hiddenFill xmlns:a14="http://schemas.microsoft.com/office/drawing/2010/main">
                <a:solidFill>
                  <a:srgbClr val="FFFFFF"/>
                </a:solidFill>
              </a14:hiddenFill>
            </a:ext>
          </a:extLst>
        </p:spPr>
      </p:pic>
      <p:cxnSp>
        <p:nvCxnSpPr>
          <p:cNvPr id="21" name="Straight Connector 20"/>
          <p:cNvCxnSpPr>
            <a:endCxn id="2" idx="2"/>
          </p:cNvCxnSpPr>
          <p:nvPr/>
        </p:nvCxnSpPr>
        <p:spPr>
          <a:xfrm flipV="1">
            <a:off x="159682" y="835398"/>
            <a:ext cx="4114800" cy="5063"/>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338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UDIO_ID" val="289"/>
  <p:tag name="ORIGINAL_AUDIO_FILEPATH" val="C:\Users\pvaze\Desktop\a\slide35.wav"/>
  <p:tag name="ELAPSEDTIME" val="9.822"/>
  <p:tag name="TIMELINE" val="5.0"/>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AUDIO_ID" val="285"/>
  <p:tag name="ORIGINAL_AUDIO_FILEPATH" val="C:\Users\pvaze\Desktop\a\slide31.wav"/>
  <p:tag name="ELAPSEDTIME" val="55.402"/>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4"/>
</p:tagLst>
</file>

<file path=ppt/tags/tag4.xml><?xml version="1.0" encoding="utf-8"?>
<p:tagLst xmlns:a="http://schemas.openxmlformats.org/drawingml/2006/main" xmlns:r="http://schemas.openxmlformats.org/officeDocument/2006/relationships" xmlns:p="http://schemas.openxmlformats.org/presentationml/2006/main">
  <p:tag name="AUDIO_ID" val="282"/>
  <p:tag name="ORIGINAL_AUDIO_FILEPATH" val="C:\Users\pvaze\Desktop\a\slide28.wav"/>
  <p:tag name="ELAPSEDTIME" val="78.352"/>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xml><?xml version="1.0" encoding="utf-8"?>
<p:tagLst xmlns:a="http://schemas.openxmlformats.org/drawingml/2006/main" xmlns:r="http://schemas.openxmlformats.org/officeDocument/2006/relationships" xmlns:p="http://schemas.openxmlformats.org/presentationml/2006/main">
  <p:tag name="AUDIO_ID" val="288"/>
  <p:tag name="ORIGINAL_AUDIO_FILEPATH" val="C:\Users\pvaze\Desktop\a\slide34.wav"/>
  <p:tag name="ELAPSEDTIME" val="87.562"/>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xml><?xml version="1.0" encoding="utf-8"?>
<p:tagLst xmlns:a="http://schemas.openxmlformats.org/drawingml/2006/main" xmlns:r="http://schemas.openxmlformats.org/officeDocument/2006/relationships" xmlns:p="http://schemas.openxmlformats.org/presentationml/2006/main">
  <p:tag name="AUDIO_ID" val="288"/>
  <p:tag name="ORIGINAL_AUDIO_FILEPATH" val="C:\Users\pvaze\Desktop\a\slide34.wav"/>
  <p:tag name="ELAPSEDTIME" val="87.562"/>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UDIO_ID" val="289"/>
  <p:tag name="ORIGINAL_AUDIO_FILEPATH" val="C:\Users\pvaze\Desktop\a\slide35.wav"/>
  <p:tag name="ELAPSEDTIME" val="9.822"/>
  <p:tag name="TIMELINE" val="5.0"/>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UDIO_ID" val="289"/>
  <p:tag name="ORIGINAL_AUDIO_FILEPATH" val="C:\Users\pvaze\Desktop\a\slide35.wav"/>
  <p:tag name="ELAPSEDTIME" val="9.822"/>
  <p:tag name="TIMELINE" val="5.0"/>
  <p:tag name="ARTICULATE_NAV_LEVEL" val="1"/>
  <p:tag name="ARTICULATE_SLIDE_PRESENTER_GUID" val="6d7ca0b0-0bc4-42dd-8160-afc11d22d832"/>
  <p:tag name="ARTICULATE_SLIDE_PAUSE" val="0"/>
  <p:tag name="ARTICULATE_LOCK_SLIDE" val="0"/>
  <p:tag name="ARTICULATE_HIDE_SLIDE" val="0"/>
  <p:tag name="ARTICULATE_PLAYER_CONTROL_PREVIOUS" val="True"/>
  <p:tag name="ARTICULATE_PLAYER_CONTROL_NEXT" val="True"/>
  <p:tag name="ARTICULATE_USED_LAYOUT" val="2"/>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Presentation3" id="{024A6659-8023-4949-B3C4-C0156C895AF4}" vid="{C8E72741-B502-48F0-B26F-8B800EB780F2}"/>
    </a:ext>
  </a:extLst>
</a:theme>
</file>

<file path=ppt/theme/theme2.xml><?xml version="1.0" encoding="utf-8"?>
<a:theme xmlns:a="http://schemas.openxmlformats.org/drawingml/2006/main" name="2_Int_PPT Template_ClearPro_16x9">
  <a:themeElements>
    <a:clrScheme name="Custom 1">
      <a:dk1>
        <a:sysClr val="windowText" lastClr="000000"/>
      </a:dk1>
      <a:lt1>
        <a:sysClr val="window" lastClr="FFFFFF"/>
      </a:lt1>
      <a:dk2>
        <a:srgbClr val="0071C5"/>
      </a:dk2>
      <a:lt2>
        <a:srgbClr val="FFFFFF"/>
      </a:lt2>
      <a:accent1>
        <a:srgbClr val="00AEEF"/>
      </a:accent1>
      <a:accent2>
        <a:srgbClr val="C4D600"/>
      </a:accent2>
      <a:accent3>
        <a:srgbClr val="F3D54E"/>
      </a:accent3>
      <a:accent4>
        <a:srgbClr val="FFA300"/>
      </a:accent4>
      <a:accent5>
        <a:srgbClr val="FC4C02"/>
      </a:accent5>
      <a:accent6>
        <a:srgbClr val="003C71"/>
      </a:accent6>
      <a:hlink>
        <a:srgbClr val="FFFFFF"/>
      </a:hlink>
      <a:folHlink>
        <a:srgbClr val="FFFFFF"/>
      </a:folHlink>
    </a:clrScheme>
    <a:fontScheme name="INtel">
      <a:majorFont>
        <a:latin typeface="Intel Clear Pro"/>
        <a:ea typeface=""/>
        <a:cs typeface="Arial"/>
      </a:majorFont>
      <a:minorFont>
        <a:latin typeface="Intel Cle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3.xml><?xml version="1.0" encoding="utf-8"?>
<a:theme xmlns:a="http://schemas.openxmlformats.org/drawingml/2006/main" name="Theme1">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srael_University_FPGA_Seminar.potx" id="{E48881B5-56D2-447B-9748-49CF72350B52}" vid="{855DD9AC-C949-4A43-A162-AE5E137B6859}"/>
    </a:ext>
  </a:extLst>
</a:theme>
</file>

<file path=ppt/theme/theme4.xml><?xml version="1.0" encoding="utf-8"?>
<a:theme xmlns:a="http://schemas.openxmlformats.org/drawingml/2006/main" name="1_Theme1">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srael_University_FPGA_Seminar.potx" id="{E48881B5-56D2-447B-9748-49CF72350B52}" vid="{855DD9AC-C949-4A43-A162-AE5E137B685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0" ma:contentTypeDescription="Create a new document." ma:contentTypeScope="" ma:versionID="0e35ddb9b0c30b7c51b8f5b35df4d24f">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f3bec23fe53fa384a7329de18249496f"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ED1B32-2535-4019-B1E2-FEF5E90559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7112A9B-5D12-4BEF-9F42-8CC0854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e6e388-ea03-442e-86f2-c0e595825cf5"/>
    <ds:schemaRef ds:uri="66af15cf-5d81-49e8-94b0-56d838c9b5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11FDBA-9F9F-4717-ADF5-1C8AE16AC0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7057</Words>
  <Application>Microsoft Office PowerPoint</Application>
  <PresentationFormat>On-screen Show (16:9)</PresentationFormat>
  <Paragraphs>573</Paragraphs>
  <Slides>36</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36</vt:i4>
      </vt:variant>
    </vt:vector>
  </HeadingPairs>
  <TitlesOfParts>
    <vt:vector size="48" baseType="lpstr">
      <vt:lpstr>Arial</vt:lpstr>
      <vt:lpstr>Arial Black</vt:lpstr>
      <vt:lpstr>Calibri</vt:lpstr>
      <vt:lpstr>Intel Clear</vt:lpstr>
      <vt:lpstr>Intel Clear Light</vt:lpstr>
      <vt:lpstr>Intel Clear Pro</vt:lpstr>
      <vt:lpstr>Times New Roman</vt:lpstr>
      <vt:lpstr>Wingdings</vt:lpstr>
      <vt:lpstr>Int_PPT Template_ClearPro_16x9</vt:lpstr>
      <vt:lpstr>2_Int_PPT Template_ClearPro_16x9</vt:lpstr>
      <vt:lpstr>Theme1</vt:lpstr>
      <vt:lpstr>1_Theme1</vt:lpstr>
      <vt:lpstr>Introduction to FPGA Design In Quartus (REMOTE EDITION)</vt:lpstr>
      <vt:lpstr>TOPICS</vt:lpstr>
      <vt:lpstr>Companion Lab</vt:lpstr>
      <vt:lpstr>FIELD PROGRAMMABLE GATE ARRAY (FPGA)</vt:lpstr>
      <vt:lpstr>Benefits of FPGA Technology</vt:lpstr>
      <vt:lpstr>THE RISE OF NEW MARKETS</vt:lpstr>
      <vt:lpstr>The BIRTH OF FPGAS</vt:lpstr>
      <vt:lpstr>Intel’s deep history with fpgas</vt:lpstr>
      <vt:lpstr>Back to the BASICS</vt:lpstr>
      <vt:lpstr>Look-Up Table (LUT): THE FOUNDATION</vt:lpstr>
      <vt:lpstr>LOGIC ARRAY (Building) BLOCKS</vt:lpstr>
      <vt:lpstr>Building the Array</vt:lpstr>
      <vt:lpstr>How its Programmed</vt:lpstr>
      <vt:lpstr>Modern FPGAs</vt:lpstr>
      <vt:lpstr>Describing FPGAS</vt:lpstr>
      <vt:lpstr>What is IP (INTELLECTUAL PROPERTY)?</vt:lpstr>
      <vt:lpstr>Intro to Quartus</vt:lpstr>
      <vt:lpstr>Quartus User Interface</vt:lpstr>
      <vt:lpstr>Tools Overview</vt:lpstr>
      <vt:lpstr>New Project Wizard</vt:lpstr>
      <vt:lpstr>HINT: Family &amp; Device Settings</vt:lpstr>
      <vt:lpstr>Pin Planner</vt:lpstr>
      <vt:lpstr>Compile YOUR DESIGN</vt:lpstr>
      <vt:lpstr>PowerPoint Presentation</vt:lpstr>
      <vt:lpstr>PowerPoint Presentation</vt:lpstr>
      <vt:lpstr>Covid-19: New challenges for remote learners</vt:lpstr>
      <vt:lpstr>Simulation Console for FPGAs</vt:lpstr>
      <vt:lpstr>Overview</vt:lpstr>
      <vt:lpstr>Connecting to Development Kit</vt:lpstr>
      <vt:lpstr>New Remote Console Projects</vt:lpstr>
      <vt:lpstr>Hosting Development Kits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1</cp:revision>
  <dcterms:created xsi:type="dcterms:W3CDTF">2018-02-18T18:18:43Z</dcterms:created>
  <dcterms:modified xsi:type="dcterms:W3CDTF">2020-11-05T21:20:05Z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0x0101003FF0EE92BBB18146998D7BB31336250A</vt:lpwstr>
  </property>
  <property fmtid="{D5CDD505-2E9C-101B-9397-08002B2CF9AE}" pid="3" name="TitusGUID">
    <vt:lpwstr>5e246537-7d7c-43be-8b5f-15424bdccbc2</vt:lpwstr>
  </property>
  <property fmtid="{D5CDD505-2E9C-101B-9397-08002B2CF9AE}" pid="4" name="CTP_TimeStamp">
    <vt:lpwstr>2018-08-03 01:00:43Z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
  </property>
</Properties>
</file>